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2"/>
  </p:notesMasterIdLst>
  <p:handoutMasterIdLst>
    <p:handoutMasterId r:id="rId23"/>
  </p:handoutMasterIdLst>
  <p:sldIdLst>
    <p:sldId id="547" r:id="rId2"/>
    <p:sldId id="550" r:id="rId3"/>
    <p:sldId id="558" r:id="rId4"/>
    <p:sldId id="584" r:id="rId5"/>
    <p:sldId id="660" r:id="rId6"/>
    <p:sldId id="661" r:id="rId7"/>
    <p:sldId id="663" r:id="rId8"/>
    <p:sldId id="662" r:id="rId9"/>
    <p:sldId id="664" r:id="rId10"/>
    <p:sldId id="665" r:id="rId11"/>
    <p:sldId id="604" r:id="rId12"/>
    <p:sldId id="666" r:id="rId13"/>
    <p:sldId id="667" r:id="rId14"/>
    <p:sldId id="670" r:id="rId15"/>
    <p:sldId id="668" r:id="rId16"/>
    <p:sldId id="669" r:id="rId17"/>
    <p:sldId id="562" r:id="rId18"/>
    <p:sldId id="554" r:id="rId19"/>
    <p:sldId id="552" r:id="rId20"/>
    <p:sldId id="553" r:id="rId21"/>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93" autoAdjust="0"/>
    <p:restoredTop sz="94660"/>
  </p:normalViewPr>
  <p:slideViewPr>
    <p:cSldViewPr>
      <p:cViewPr>
        <p:scale>
          <a:sx n="85" d="100"/>
          <a:sy n="85" d="100"/>
        </p:scale>
        <p:origin x="-1452" y="-5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2020-09-30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9/30/2020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1100" b="0" i="0" u="none" strike="noStrike" kern="0" cap="none" spc="0" normalizeH="0" baseline="0" noProof="0" dirty="0" smtClean="0">
                <a:ln>
                  <a:noFill/>
                </a:ln>
                <a:solidFill>
                  <a:srgbClr val="FFFFFF"/>
                </a:solidFill>
                <a:effectLst/>
                <a:uLnTx/>
                <a:uFillTx/>
                <a:latin typeface="Georgia" panose="02040502050405020303" pitchFamily="18" charset="0"/>
                <a:ea typeface="ＭＳ Ｐゴシック" charset="-128"/>
                <a:cs typeface="Arial" pitchFamily="34" charset="0"/>
              </a:rPr>
              <a:t>Prof. Hiren Patel, Ph.D., </a:t>
            </a:r>
            <a:r>
              <a:rPr kumimoji="0" lang="en-US" sz="1100" b="0" i="0" u="none" strike="noStrike" kern="0" cap="none" spc="0" normalizeH="0" baseline="0" noProof="0" dirty="0" err="1" smtClean="0">
                <a:ln>
                  <a:noFill/>
                </a:ln>
                <a:solidFill>
                  <a:srgbClr val="FFFFFF"/>
                </a:solidFill>
                <a:effectLst/>
                <a:uLnTx/>
                <a:uFillTx/>
                <a:latin typeface="Georgia" panose="02040502050405020303" pitchFamily="18" charset="0"/>
                <a:ea typeface="ＭＳ Ｐゴシック" charset="-128"/>
                <a:cs typeface="Arial" pitchFamily="34" charset="0"/>
              </a:rPr>
              <a:t>P.Eng</a:t>
            </a:r>
            <a:r>
              <a:rPr kumimoji="0" lang="en-US" sz="1100" b="0" i="0" u="none" strike="noStrike" kern="0" cap="none" spc="0" normalizeH="0" baseline="0" noProof="0" dirty="0" smtClean="0">
                <a:ln>
                  <a:noFill/>
                </a:ln>
                <a:solidFill>
                  <a:srgbClr val="FFFFFF"/>
                </a:solidFill>
                <a:effectLst/>
                <a:uLnTx/>
                <a:uFillTx/>
                <a:latin typeface="Georgia" panose="02040502050405020303" pitchFamily="18" charset="0"/>
                <a:ea typeface="ＭＳ Ｐゴシック" charset="-128"/>
                <a:cs typeface="Arial" pitchFamily="34" charset="0"/>
              </a:rPr>
              <a:t>.</a:t>
            </a: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1100" b="0" i="0" u="none" strike="noStrike" kern="0" cap="none" spc="0" normalizeH="0" baseline="0" noProof="0" dirty="0" smtClean="0">
                <a:ln>
                  <a:noFill/>
                </a:ln>
                <a:solidFill>
                  <a:srgbClr val="FFFFFF"/>
                </a:solidFill>
                <a:effectLst/>
                <a:uLnTx/>
                <a:uFillTx/>
                <a:latin typeface="Georgia" panose="02040502050405020303" pitchFamily="18" charset="0"/>
                <a:ea typeface="ＭＳ Ｐゴシック" charset="-128"/>
                <a:cs typeface="Arial" pitchFamily="34" charset="0"/>
              </a:rPr>
              <a:t>Prof. Werner </a:t>
            </a:r>
            <a:r>
              <a:rPr kumimoji="0" lang="en-US" sz="1100" b="0" i="0" u="none" strike="noStrike" kern="0" cap="none" spc="0" normalizeH="0" baseline="0" noProof="0" dirty="0" err="1" smtClean="0">
                <a:ln>
                  <a:noFill/>
                </a:ln>
                <a:solidFill>
                  <a:srgbClr val="FFFFFF"/>
                </a:solidFill>
                <a:effectLst/>
                <a:uLnTx/>
                <a:uFillTx/>
                <a:latin typeface="Georgia" panose="02040502050405020303" pitchFamily="18" charset="0"/>
                <a:ea typeface="ＭＳ Ｐゴシック" charset="-128"/>
                <a:cs typeface="Arial" pitchFamily="34" charset="0"/>
              </a:rPr>
              <a:t>Dietl</a:t>
            </a:r>
            <a:r>
              <a:rPr kumimoji="0" lang="en-US" sz="1100" b="0" i="0" u="none" strike="noStrike" kern="0" cap="none" spc="0" normalizeH="0" baseline="0" noProof="0" dirty="0" smtClean="0">
                <a:ln>
                  <a:noFill/>
                </a:ln>
                <a:solidFill>
                  <a:srgbClr val="FFFFFF"/>
                </a:solidFill>
                <a:effectLst/>
                <a:uLnTx/>
                <a:uFillTx/>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Addresses and pointers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Addresses and pointers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301"/>
    </mc:Choice>
    <mc:Fallback>
      <p:transition spd="slow" advTm="1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Pointers</a:t>
            </a:r>
            <a:endParaRPr lang="en-CA" dirty="0"/>
          </a:p>
        </p:txBody>
      </p:sp>
      <p:sp>
        <p:nvSpPr>
          <p:cNvPr id="4" name="Content Placeholder 3"/>
          <p:cNvSpPr>
            <a:spLocks noGrp="1"/>
          </p:cNvSpPr>
          <p:nvPr>
            <p:ph idx="1"/>
          </p:nvPr>
        </p:nvSpPr>
        <p:spPr/>
        <p:txBody>
          <a:bodyPr/>
          <a:lstStyle/>
          <a:p>
            <a:r>
              <a:rPr lang="en-CA" dirty="0" smtClean="0"/>
              <a:t>A variable that stores an address is referred to as a </a:t>
            </a:r>
            <a:r>
              <a:rPr lang="en-CA" i="1" dirty="0" smtClean="0"/>
              <a:t>pointer</a:t>
            </a:r>
            <a:endParaRPr lang="en-CA" dirty="0" smtClean="0"/>
          </a:p>
          <a:p>
            <a:pPr lvl="1"/>
            <a:r>
              <a:rPr lang="en-CA" dirty="0" smtClean="0"/>
              <a:t>Suppose you see:</a:t>
            </a:r>
          </a:p>
          <a:p>
            <a:pPr marL="457200" lvl="1" indent="0">
              <a:buNone/>
            </a:pPr>
            <a:r>
              <a:rPr lang="en-CA" dirty="0"/>
              <a:t>	</a:t>
            </a:r>
            <a:r>
              <a:rPr lang="en-CA" dirty="0" smtClean="0"/>
              <a:t>	</a:t>
            </a:r>
            <a:r>
              <a:rPr lang="en-CA" dirty="0" smtClean="0">
                <a:latin typeface="Consolas" panose="020B0609020204030204" pitchFamily="49" charset="0"/>
                <a:cs typeface="Consolas" panose="020B0609020204030204" pitchFamily="49" charset="0"/>
              </a:rPr>
              <a:t>double *</a:t>
            </a:r>
            <a:r>
              <a:rPr lang="en-CA" dirty="0" err="1" smtClean="0">
                <a:latin typeface="Consolas" panose="020B0609020204030204" pitchFamily="49" charset="0"/>
                <a:cs typeface="Consolas" panose="020B0609020204030204" pitchFamily="49" charset="0"/>
              </a:rPr>
              <a:t>p_var</a:t>
            </a:r>
            <a:r>
              <a:rPr lang="en-CA" dirty="0" smtClean="0">
                <a:latin typeface="Consolas" panose="020B0609020204030204" pitchFamily="49" charset="0"/>
                <a:cs typeface="Consolas" panose="020B0609020204030204" pitchFamily="49" charset="0"/>
              </a:rPr>
              <a:t>{};</a:t>
            </a:r>
          </a:p>
          <a:p>
            <a:pPr marL="457200" lvl="1" indent="0">
              <a:buNone/>
            </a:pPr>
            <a:r>
              <a:rPr lang="en-CA" dirty="0" smtClean="0"/>
              <a:t>      you may describe the variable </a:t>
            </a:r>
            <a:r>
              <a:rPr lang="en-CA" dirty="0" err="1" smtClean="0">
                <a:latin typeface="Consolas" panose="020B0609020204030204" pitchFamily="49" charset="0"/>
                <a:cs typeface="Consolas" panose="020B0609020204030204" pitchFamily="49" charset="0"/>
              </a:rPr>
              <a:t>p_var</a:t>
            </a:r>
            <a:r>
              <a:rPr lang="en-CA" dirty="0" smtClean="0"/>
              <a:t> as either</a:t>
            </a:r>
          </a:p>
          <a:p>
            <a:pPr marL="457200" lvl="1" indent="0" algn="ctr">
              <a:buNone/>
            </a:pPr>
            <a:endParaRPr lang="en-CA" dirty="0" smtClean="0"/>
          </a:p>
          <a:p>
            <a:pPr marL="457200" lvl="1" indent="0" algn="ctr">
              <a:buNone/>
            </a:pPr>
            <a:r>
              <a:rPr lang="en-CA" dirty="0" smtClean="0"/>
              <a:t>“a variable that stores the address of a </a:t>
            </a:r>
            <a:r>
              <a:rPr lang="en-CA" dirty="0" smtClean="0">
                <a:latin typeface="Consolas" panose="020B0609020204030204" pitchFamily="49" charset="0"/>
                <a:cs typeface="Consolas" panose="020B0609020204030204" pitchFamily="49" charset="0"/>
              </a:rPr>
              <a:t>double</a:t>
            </a:r>
            <a:r>
              <a:rPr lang="en-CA" dirty="0" smtClean="0"/>
              <a:t>”</a:t>
            </a:r>
          </a:p>
          <a:p>
            <a:pPr marL="457200" lvl="1" indent="0" algn="ctr">
              <a:buNone/>
            </a:pPr>
            <a:r>
              <a:rPr lang="en-CA" dirty="0" smtClean="0"/>
              <a:t>“a pointer to a </a:t>
            </a:r>
            <a:r>
              <a:rPr lang="en-CA" dirty="0" smtClean="0">
                <a:latin typeface="Consolas" panose="020B0609020204030204" pitchFamily="49" charset="0"/>
                <a:cs typeface="Consolas" panose="020B0609020204030204" pitchFamily="49" charset="0"/>
              </a:rPr>
              <a:t>double</a:t>
            </a:r>
            <a:r>
              <a:rPr lang="en-CA" dirty="0" smtClean="0"/>
              <a:t>”</a:t>
            </a:r>
          </a:p>
          <a:p>
            <a:pPr marL="457200" lvl="1" indent="0" algn="ctr">
              <a:buNone/>
            </a:pPr>
            <a:endParaRPr lang="en-CA" dirty="0"/>
          </a:p>
          <a:p>
            <a:pPr algn="l"/>
            <a:r>
              <a:rPr lang="en-CA" dirty="0" smtClean="0"/>
              <a:t>To be absolutely clear to the </a:t>
            </a:r>
            <a:r>
              <a:rPr lang="en-CA" dirty="0" smtClean="0"/>
              <a:t>reader,</a:t>
            </a:r>
            <a:br>
              <a:rPr lang="en-CA" dirty="0" smtClean="0"/>
            </a:br>
            <a:r>
              <a:rPr lang="en-CA" dirty="0" smtClean="0"/>
              <a:t>		all </a:t>
            </a:r>
            <a:r>
              <a:rPr lang="en-CA" dirty="0" smtClean="0"/>
              <a:t>pointer identifiers will be prefixed with </a:t>
            </a:r>
            <a:r>
              <a:rPr lang="en-CA" dirty="0" smtClean="0">
                <a:latin typeface="Consolas" panose="020B0609020204030204" pitchFamily="49" charset="0"/>
                <a:cs typeface="Consolas" panose="020B0609020204030204" pitchFamily="49" charset="0"/>
              </a:rPr>
              <a:t>'p</a:t>
            </a:r>
            <a:r>
              <a:rPr lang="en-CA" dirty="0" smtClean="0">
                <a:latin typeface="Consolas" panose="020B0609020204030204" pitchFamily="49" charset="0"/>
                <a:cs typeface="Consolas" panose="020B0609020204030204" pitchFamily="49" charset="0"/>
              </a:rPr>
              <a:t>_'</a:t>
            </a:r>
            <a:endParaRPr lang="en-CA" dirty="0" smtClean="0"/>
          </a:p>
          <a:p>
            <a:pPr lvl="1"/>
            <a:r>
              <a:rPr lang="en-CA" dirty="0" smtClean="0"/>
              <a:t>This is a naming convention widely used in industry</a:t>
            </a:r>
          </a:p>
          <a:p>
            <a:pPr lvl="1"/>
            <a:r>
              <a:rPr lang="en-CA" dirty="0" smtClean="0"/>
              <a:t>We will use this naming convention in this course </a:t>
            </a:r>
            <a:endParaRPr lang="en-CA" dirty="0">
              <a:latin typeface="Consolas" panose="020B0609020204030204" pitchFamily="49" charset="0"/>
              <a:cs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54554004"/>
      </p:ext>
    </p:extLst>
  </p:cSld>
  <p:clrMapOvr>
    <a:masterClrMapping/>
  </p:clrMapOvr>
  <mc:AlternateContent xmlns:mc="http://schemas.openxmlformats.org/markup-compatibility/2006">
    <mc:Choice xmlns:p14="http://schemas.microsoft.com/office/powerpoint/2010/main" Requires="p14">
      <p:transition spd="slow" p14:dur="2000" advTm="88609"/>
    </mc:Choice>
    <mc:Fallback>
      <p:transition spd="slow" advTm="88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Size of a pointer</a:t>
            </a:r>
            <a:endParaRPr lang="en-CA" dirty="0"/>
          </a:p>
        </p:txBody>
      </p:sp>
      <p:sp>
        <p:nvSpPr>
          <p:cNvPr id="3" name="Content Placeholder 2"/>
          <p:cNvSpPr>
            <a:spLocks noGrp="1"/>
          </p:cNvSpPr>
          <p:nvPr>
            <p:ph idx="1"/>
          </p:nvPr>
        </p:nvSpPr>
        <p:spPr/>
        <p:txBody>
          <a:bodyPr/>
          <a:lstStyle/>
          <a:p>
            <a:r>
              <a:rPr lang="en-CA" dirty="0" smtClean="0"/>
              <a:t>Question: You are compiling code for a processor and you ask yourself “How many bytes is an address on this processor?”</a:t>
            </a:r>
          </a:p>
          <a:p>
            <a:pPr lvl="1"/>
            <a:r>
              <a:rPr lang="en-CA" dirty="0" smtClean="0"/>
              <a:t>Solution:</a:t>
            </a:r>
          </a:p>
          <a:p>
            <a:pPr marL="457200" lvl="1" indent="0">
              <a:buNone/>
            </a:pPr>
            <a:r>
              <a:rPr lang="en-CA" dirty="0" smtClean="0"/>
              <a:t>      </a:t>
            </a:r>
            <a:r>
              <a:rPr lang="en-CA" dirty="0" smtClean="0">
                <a:latin typeface="Consolas" panose="020B0609020204030204" pitchFamily="49" charset="0"/>
                <a:cs typeface="Consolas" panose="020B0609020204030204" pitchFamily="49" charset="0"/>
              </a:rPr>
              <a:t>std::cout &lt;&lt; sizeof( int * ) &lt;&lt; " bytes" &lt;&lt; std::endl;</a:t>
            </a:r>
          </a:p>
          <a:p>
            <a:pPr marL="457200" lvl="1" indent="0">
              <a:buNone/>
            </a:pPr>
            <a:endParaRPr lang="en-CA" dirty="0">
              <a:latin typeface="Consolas" panose="020B0609020204030204" pitchFamily="49" charset="0"/>
              <a:cs typeface="Consolas" panose="020B0609020204030204" pitchFamily="49" charset="0"/>
            </a:endParaRPr>
          </a:p>
          <a:p>
            <a:pPr lvl="0"/>
            <a:r>
              <a:rPr lang="en-CA" dirty="0" smtClean="0">
                <a:solidFill>
                  <a:prstClr val="black"/>
                </a:solidFill>
              </a:rPr>
              <a:t>It doesn’t matter which type you pick: </a:t>
            </a:r>
            <a:r>
              <a:rPr lang="en-CA" dirty="0" smtClean="0">
                <a:solidFill>
                  <a:prstClr val="black"/>
                </a:solidFill>
                <a:latin typeface="Consolas" panose="020B0609020204030204" pitchFamily="49" charset="0"/>
                <a:cs typeface="Consolas" panose="020B0609020204030204" pitchFamily="49" charset="0"/>
              </a:rPr>
              <a:t>bool</a:t>
            </a:r>
            <a:r>
              <a:rPr lang="en-CA" dirty="0" smtClean="0">
                <a:solidFill>
                  <a:prstClr val="black"/>
                </a:solidFill>
              </a:rPr>
              <a:t>, </a:t>
            </a:r>
            <a:r>
              <a:rPr lang="en-CA" dirty="0" smtClean="0">
                <a:solidFill>
                  <a:prstClr val="black"/>
                </a:solidFill>
                <a:latin typeface="Consolas" panose="020B0609020204030204" pitchFamily="49" charset="0"/>
                <a:cs typeface="Consolas" panose="020B0609020204030204" pitchFamily="49" charset="0"/>
              </a:rPr>
              <a:t>int</a:t>
            </a:r>
            <a:r>
              <a:rPr lang="en-CA" dirty="0" smtClean="0">
                <a:solidFill>
                  <a:prstClr val="black"/>
                </a:solidFill>
              </a:rPr>
              <a:t>, </a:t>
            </a:r>
            <a:r>
              <a:rPr lang="en-CA" dirty="0" smtClean="0">
                <a:solidFill>
                  <a:prstClr val="black"/>
                </a:solidFill>
                <a:latin typeface="Consolas" panose="020B0609020204030204" pitchFamily="49" charset="0"/>
                <a:cs typeface="Consolas" panose="020B0609020204030204" pitchFamily="49" charset="0"/>
              </a:rPr>
              <a:t>double</a:t>
            </a:r>
            <a:r>
              <a:rPr lang="en-CA" dirty="0" smtClean="0">
                <a:solidFill>
                  <a:prstClr val="black"/>
                </a:solidFill>
              </a:rPr>
              <a:t>, </a:t>
            </a:r>
            <a:r>
              <a:rPr lang="en-CA" dirty="0" smtClean="0">
                <a:solidFill>
                  <a:prstClr val="black"/>
                </a:solidFill>
                <a:latin typeface="Consolas" panose="020B0609020204030204" pitchFamily="49" charset="0"/>
                <a:cs typeface="Consolas" panose="020B0609020204030204" pitchFamily="49" charset="0"/>
              </a:rPr>
              <a:t>short</a:t>
            </a:r>
          </a:p>
          <a:p>
            <a:r>
              <a:rPr lang="en-CA" dirty="0" smtClean="0">
                <a:solidFill>
                  <a:prstClr val="black"/>
                </a:solidFill>
              </a:rPr>
              <a:t>On the computer</a:t>
            </a:r>
            <a:r>
              <a:rPr lang="en-CA" i="1" dirty="0" smtClean="0">
                <a:solidFill>
                  <a:prstClr val="black"/>
                </a:solidFill>
              </a:rPr>
              <a:t> </a:t>
            </a:r>
            <a:r>
              <a:rPr lang="en-CA" i="1" dirty="0" err="1" smtClean="0">
                <a:solidFill>
                  <a:prstClr val="black"/>
                </a:solidFill>
                <a:latin typeface="Consolas" panose="020B0609020204030204" pitchFamily="49" charset="0"/>
              </a:rPr>
              <a:t>eceubuntu</a:t>
            </a:r>
            <a:r>
              <a:rPr lang="en-CA" dirty="0" smtClean="0">
                <a:solidFill>
                  <a:prstClr val="black"/>
                </a:solidFill>
              </a:rPr>
              <a:t>, </a:t>
            </a:r>
            <a:r>
              <a:rPr lang="en-CA" dirty="0" smtClean="0">
                <a:solidFill>
                  <a:prstClr val="black"/>
                </a:solidFill>
              </a:rPr>
              <a:t>we get the output of </a:t>
            </a:r>
            <a:r>
              <a:rPr lang="en-CA" dirty="0" smtClean="0">
                <a:solidFill>
                  <a:prstClr val="black"/>
                </a:solidFill>
                <a:latin typeface="Times New Roman" panose="02020603050405020304" pitchFamily="18" charset="0"/>
                <a:cs typeface="Times New Roman" panose="02020603050405020304" pitchFamily="18" charset="0"/>
              </a:rPr>
              <a:t>8 bytes </a:t>
            </a:r>
            <a:r>
              <a:rPr lang="en-CA" dirty="0" smtClean="0">
                <a:solidFill>
                  <a:prstClr val="black"/>
                </a:solidFill>
              </a:rPr>
              <a:t>or </a:t>
            </a:r>
            <a:r>
              <a:rPr lang="en-CA" dirty="0" smtClean="0">
                <a:solidFill>
                  <a:prstClr val="black"/>
                </a:solidFill>
                <a:latin typeface="Times New Roman" panose="02020603050405020304" pitchFamily="18" charset="0"/>
                <a:cs typeface="Times New Roman" panose="02020603050405020304" pitchFamily="18" charset="0"/>
              </a:rPr>
              <a:t>64 </a:t>
            </a:r>
            <a:r>
              <a:rPr lang="en-CA" dirty="0" smtClean="0">
                <a:solidFill>
                  <a:prstClr val="black"/>
                </a:solidFill>
                <a:latin typeface="Times New Roman" panose="02020603050405020304" pitchFamily="18" charset="0"/>
                <a:cs typeface="Times New Roman" panose="02020603050405020304" pitchFamily="18" charset="0"/>
              </a:rPr>
              <a:t>bits</a:t>
            </a:r>
            <a:endParaRPr lang="en-CA" dirty="0" smtClean="0">
              <a:solidFill>
                <a:prstClr val="black"/>
              </a:solidFill>
            </a:endParaRPr>
          </a:p>
          <a:p>
            <a:pPr lvl="1"/>
            <a:r>
              <a:rPr lang="en-CA" dirty="0" smtClean="0">
                <a:solidFill>
                  <a:prstClr val="black"/>
                </a:solidFill>
                <a:cs typeface="Times New Roman" panose="02020603050405020304" pitchFamily="18" charset="0"/>
              </a:rPr>
              <a:t>It is unlikely any of you will get anything </a:t>
            </a:r>
            <a:r>
              <a:rPr lang="en-CA" dirty="0" smtClean="0">
                <a:solidFill>
                  <a:prstClr val="black"/>
                </a:solidFill>
                <a:cs typeface="Times New Roman" panose="02020603050405020304" pitchFamily="18" charset="0"/>
              </a:rPr>
              <a:t>else</a:t>
            </a:r>
          </a:p>
          <a:p>
            <a:pPr marL="457200" lvl="1" indent="0">
              <a:buNone/>
            </a:pPr>
            <a:r>
              <a:rPr lang="en-CA" dirty="0">
                <a:solidFill>
                  <a:prstClr val="black"/>
                </a:solidFill>
                <a:cs typeface="Times New Roman" panose="02020603050405020304" pitchFamily="18" charset="0"/>
              </a:rPr>
              <a:t>	</a:t>
            </a:r>
            <a:r>
              <a:rPr lang="en-CA" dirty="0" smtClean="0">
                <a:solidFill>
                  <a:prstClr val="black"/>
                </a:solidFill>
                <a:cs typeface="Times New Roman" panose="02020603050405020304" pitchFamily="18" charset="0"/>
              </a:rPr>
              <a:t>	</a:t>
            </a:r>
            <a:r>
              <a:rPr lang="en-CA" dirty="0" smtClean="0">
                <a:solidFill>
                  <a:prstClr val="black"/>
                </a:solidFill>
                <a:cs typeface="Times New Roman" panose="02020603050405020304" pitchFamily="18" charset="0"/>
              </a:rPr>
              <a:t>unless </a:t>
            </a:r>
            <a:r>
              <a:rPr lang="en-CA" dirty="0" smtClean="0">
                <a:solidFill>
                  <a:prstClr val="black"/>
                </a:solidFill>
                <a:cs typeface="Times New Roman" panose="02020603050405020304" pitchFamily="18" charset="0"/>
              </a:rPr>
              <a:t>you </a:t>
            </a:r>
            <a:r>
              <a:rPr lang="en-CA" dirty="0" smtClean="0">
                <a:solidFill>
                  <a:prstClr val="black"/>
                </a:solidFill>
                <a:cs typeface="Times New Roman" panose="02020603050405020304" pitchFamily="18" charset="0"/>
              </a:rPr>
              <a:t>have access to your parent’s laptop or desktop</a:t>
            </a:r>
            <a:endParaRPr lang="en-CA" dirty="0">
              <a:cs typeface="Times New Roman" panose="02020603050405020304" pitchFamily="18" charset="0"/>
            </a:endParaRPr>
          </a:p>
          <a:p>
            <a:pPr lvl="0"/>
            <a:endParaRPr lang="en-CA" dirty="0" smtClean="0">
              <a:latin typeface="Consolas" panose="020B0609020204030204" pitchFamily="49" charset="0"/>
              <a:cs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71497022"/>
      </p:ext>
    </p:extLst>
  </p:cSld>
  <p:clrMapOvr>
    <a:masterClrMapping/>
  </p:clrMapOvr>
  <mc:AlternateContent xmlns:mc="http://schemas.openxmlformats.org/markup-compatibility/2006">
    <mc:Choice xmlns:p14="http://schemas.microsoft.com/office/powerpoint/2010/main" Requires="p14">
      <p:transition spd="slow" p14:dur="2000" advTm="77682"/>
    </mc:Choice>
    <mc:Fallback>
      <p:transition spd="slow" advTm="77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do we access what is at that address?</a:t>
            </a:r>
            <a:endParaRPr lang="en-CA" dirty="0"/>
          </a:p>
        </p:txBody>
      </p:sp>
      <p:sp>
        <p:nvSpPr>
          <p:cNvPr id="3" name="Content Placeholder 2"/>
          <p:cNvSpPr>
            <a:spLocks noGrp="1"/>
          </p:cNvSpPr>
          <p:nvPr>
            <p:ph idx="1"/>
          </p:nvPr>
        </p:nvSpPr>
        <p:spPr/>
        <p:txBody>
          <a:bodyPr/>
          <a:lstStyle/>
          <a:p>
            <a:r>
              <a:rPr lang="en-CA" dirty="0" smtClean="0"/>
              <a:t>Suppose you have an address</a:t>
            </a:r>
          </a:p>
          <a:p>
            <a:pPr marL="0" indent="0">
              <a:buNone/>
            </a:pPr>
            <a:r>
              <a:rPr lang="en-US" dirty="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p_datum</a:t>
            </a:r>
            <a:r>
              <a:rPr lang="en-US" dirty="0" smtClean="0">
                <a:latin typeface="Consolas" panose="020B0609020204030204" pitchFamily="49" charset="0"/>
              </a:rPr>
              <a:t>{ &amp;n };</a:t>
            </a:r>
            <a:endParaRPr lang="en-US" dirty="0"/>
          </a:p>
          <a:p>
            <a:r>
              <a:rPr lang="en-CA" dirty="0" smtClean="0"/>
              <a:t>Question: How do we access the integer stored at that address?</a:t>
            </a:r>
          </a:p>
          <a:p>
            <a:pPr lvl="1"/>
            <a:r>
              <a:rPr lang="en-US" dirty="0" smtClean="0"/>
              <a:t>Solution: Prefix the identifier with an asterisk</a:t>
            </a:r>
            <a:endParaRPr lang="en-CA" dirty="0" smtClean="0"/>
          </a:p>
          <a:p>
            <a:pPr marL="1257300" lvl="3" indent="0">
              <a:buNone/>
            </a:pPr>
            <a:r>
              <a:rPr lang="en-US" dirty="0" err="1" smtClean="0">
                <a:latin typeface="Consolas" panose="020B0609020204030204" pitchFamily="49" charset="0"/>
              </a:rPr>
              <a:t>int</a:t>
            </a:r>
            <a:r>
              <a:rPr lang="en-US" dirty="0" smtClean="0">
                <a:latin typeface="Consolas" panose="020B0609020204030204" pitchFamily="49" charset="0"/>
              </a:rPr>
              <a:t> main() {</a:t>
            </a:r>
          </a:p>
          <a:p>
            <a:pPr marL="1257300" lvl="3" indent="0">
              <a:buNone/>
            </a:pP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n{ 42 };</a:t>
            </a:r>
          </a:p>
          <a:p>
            <a:pPr marL="1257300" lvl="3" indent="0">
              <a:buNone/>
            </a:pP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p_datum</a:t>
            </a:r>
            <a:r>
              <a:rPr lang="en-US" dirty="0" smtClean="0">
                <a:latin typeface="Consolas" panose="020B0609020204030204" pitchFamily="49" charset="0"/>
              </a:rPr>
              <a:t>{ &amp;n };</a:t>
            </a:r>
          </a:p>
          <a:p>
            <a:pPr marL="1257300" lvl="3" indent="0">
              <a:buNone/>
            </a:pPr>
            <a:endParaRPr lang="en-US" dirty="0">
              <a:latin typeface="Consolas" panose="020B0609020204030204" pitchFamily="49" charset="0"/>
            </a:endParaRPr>
          </a:p>
          <a:p>
            <a:pPr marL="1257300" lvl="3" indent="0">
              <a:buNone/>
            </a:pP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latin typeface="Consolas" panose="020B0609020204030204" pitchFamily="49" charset="0"/>
              </a:rPr>
              <a:t> &lt;&lt;  </a:t>
            </a:r>
            <a:r>
              <a:rPr lang="en-US" dirty="0" err="1" smtClean="0">
                <a:latin typeface="Consolas" panose="020B0609020204030204" pitchFamily="49" charset="0"/>
              </a:rPr>
              <a:t>p_datum</a:t>
            </a:r>
            <a:r>
              <a:rPr lang="en-US" dirty="0" smtClean="0">
                <a:latin typeface="Consolas" panose="020B0609020204030204" pitchFamily="49" charset="0"/>
              </a:rPr>
              <a:t> &lt;&lt;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endl</a:t>
            </a:r>
            <a:r>
              <a:rPr lang="en-US" dirty="0" smtClean="0">
                <a:latin typeface="Consolas" panose="020B0609020204030204" pitchFamily="49" charset="0"/>
              </a:rPr>
              <a:t>;</a:t>
            </a:r>
          </a:p>
          <a:p>
            <a:pPr marL="1257300" lvl="3"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latin typeface="Consolas" panose="020B0609020204030204" pitchFamily="49" charset="0"/>
              </a:rPr>
              <a:t> &lt;&lt; *</a:t>
            </a:r>
            <a:r>
              <a:rPr lang="en-US" dirty="0" err="1" smtClean="0">
                <a:latin typeface="Consolas" panose="020B0609020204030204" pitchFamily="49" charset="0"/>
              </a:rPr>
              <a:t>p_datum</a:t>
            </a:r>
            <a:r>
              <a:rPr lang="en-US" dirty="0" smtClean="0">
                <a:latin typeface="Consolas" panose="020B0609020204030204" pitchFamily="49" charset="0"/>
              </a:rPr>
              <a:t> &lt;&lt;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endl</a:t>
            </a:r>
            <a:r>
              <a:rPr lang="en-US" dirty="0" smtClean="0">
                <a:latin typeface="Consolas" panose="020B0609020204030204" pitchFamily="49" charset="0"/>
              </a:rPr>
              <a:t>;</a:t>
            </a:r>
          </a:p>
          <a:p>
            <a:pPr marL="1257300" lvl="3" indent="0">
              <a:buNone/>
            </a:pPr>
            <a:r>
              <a:rPr lang="en-US" dirty="0" smtClean="0">
                <a:latin typeface="Consolas" panose="020B0609020204030204" pitchFamily="49" charset="0"/>
              </a:rPr>
              <a:t>    *</a:t>
            </a:r>
            <a:r>
              <a:rPr lang="en-US" dirty="0" err="1" smtClean="0">
                <a:latin typeface="Consolas" panose="020B0609020204030204" pitchFamily="49" charset="0"/>
              </a:rPr>
              <a:t>p_datum</a:t>
            </a:r>
            <a:r>
              <a:rPr lang="en-US" dirty="0" smtClean="0">
                <a:latin typeface="Consolas" panose="020B0609020204030204" pitchFamily="49" charset="0"/>
              </a:rPr>
              <a:t> = 100;</a:t>
            </a:r>
          </a:p>
          <a:p>
            <a:pPr marL="1257300" lvl="3" indent="0">
              <a:buNone/>
            </a:pP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latin typeface="Consolas" panose="020B0609020204030204" pitchFamily="49" charset="0"/>
              </a:rPr>
              <a:t> &lt;&lt; *</a:t>
            </a:r>
            <a:r>
              <a:rPr lang="en-US" dirty="0" err="1" smtClean="0">
                <a:latin typeface="Consolas" panose="020B0609020204030204" pitchFamily="49" charset="0"/>
              </a:rPr>
              <a:t>p_datum</a:t>
            </a:r>
            <a:r>
              <a:rPr lang="en-US" dirty="0" smtClean="0">
                <a:latin typeface="Consolas" panose="020B0609020204030204" pitchFamily="49" charset="0"/>
              </a:rPr>
              <a:t> &lt;&lt; " == " &lt;&lt; n &lt;&lt;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endl</a:t>
            </a:r>
            <a:r>
              <a:rPr lang="en-US" dirty="0" smtClean="0">
                <a:latin typeface="Consolas" panose="020B0609020204030204" pitchFamily="49" charset="0"/>
              </a:rPr>
              <a:t>;</a:t>
            </a:r>
          </a:p>
          <a:p>
            <a:pPr marL="1257300" lvl="3" indent="0">
              <a:buNone/>
            </a:pPr>
            <a:r>
              <a:rPr lang="en-US" dirty="0" smtClean="0">
                <a:latin typeface="Consolas" panose="020B0609020204030204" pitchFamily="49" charset="0"/>
              </a:rPr>
              <a:t>    n = 99;</a:t>
            </a:r>
          </a:p>
          <a:p>
            <a:pPr marL="1257300" lvl="3" indent="0">
              <a:buNone/>
            </a:pP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latin typeface="Consolas" panose="020B0609020204030204" pitchFamily="49" charset="0"/>
              </a:rPr>
              <a:t> </a:t>
            </a:r>
            <a:r>
              <a:rPr lang="en-US" dirty="0">
                <a:latin typeface="Consolas" panose="020B0609020204030204" pitchFamily="49" charset="0"/>
              </a:rPr>
              <a:t>&lt;&lt; *</a:t>
            </a:r>
            <a:r>
              <a:rPr lang="en-US" dirty="0" err="1">
                <a:latin typeface="Consolas" panose="020B0609020204030204" pitchFamily="49" charset="0"/>
              </a:rPr>
              <a:t>p_datum</a:t>
            </a:r>
            <a:r>
              <a:rPr lang="en-US" dirty="0">
                <a:latin typeface="Consolas" panose="020B0609020204030204" pitchFamily="49" charset="0"/>
              </a:rPr>
              <a:t> &lt;&lt; " == " &lt;&lt; n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1257300" lvl="3" indent="0">
              <a:buNone/>
            </a:pPr>
            <a:r>
              <a:rPr lang="en-US" dirty="0" smtClean="0">
                <a:latin typeface="Consolas" panose="020B0609020204030204" pitchFamily="49" charset="0"/>
              </a:rPr>
              <a:t>    return 0;</a:t>
            </a:r>
          </a:p>
          <a:p>
            <a:pPr marL="1257300" lvl="3" indent="0">
              <a:buNone/>
            </a:pPr>
            <a:r>
              <a:rPr lang="en-US" dirty="0">
                <a:latin typeface="Consolas" panose="020B0609020204030204" pitchFamily="49" charset="0"/>
              </a:rPr>
              <a:t>}</a:t>
            </a:r>
          </a:p>
          <a:p>
            <a:pPr marL="400050" lvl="1" indent="0">
              <a:buNone/>
            </a:pPr>
            <a:endParaRPr lang="en-US" sz="1700" dirty="0"/>
          </a:p>
          <a:p>
            <a:pPr marL="400050" lvl="1" indent="0">
              <a:buNone/>
            </a:pPr>
            <a:endParaRPr lang="en-CA" sz="1700" dirty="0" smtClean="0"/>
          </a:p>
        </p:txBody>
      </p:sp>
      <p:sp>
        <p:nvSpPr>
          <p:cNvPr id="6" name="Rectangle 5"/>
          <p:cNvSpPr/>
          <p:nvPr/>
        </p:nvSpPr>
        <p:spPr>
          <a:xfrm>
            <a:off x="6228184" y="3019254"/>
            <a:ext cx="2736304" cy="1323439"/>
          </a:xfrm>
          <a:prstGeom prst="rect">
            <a:avLst/>
          </a:prstGeom>
        </p:spPr>
        <p:txBody>
          <a:bodyPr wrap="square">
            <a:spAutoFit/>
          </a:bodyPr>
          <a:lstStyle/>
          <a:p>
            <a:r>
              <a:rPr lang="en-CA" sz="2000" dirty="0" smtClean="0">
                <a:solidFill>
                  <a:srgbClr val="0070C0"/>
                </a:solidFill>
                <a:latin typeface="Georgia" panose="02040502050405020303" pitchFamily="18" charset="0"/>
                <a:cs typeface="Consolas" panose="020B0609020204030204" pitchFamily="49" charset="0"/>
              </a:rPr>
              <a:t>Output:</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0x7fff725f073c</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42</a:t>
            </a:r>
          </a:p>
          <a:p>
            <a:r>
              <a:rPr lang="en-US" sz="2000" dirty="0">
                <a:solidFill>
                  <a:srgbClr val="0070C0"/>
                </a:solidFill>
                <a:latin typeface="Consolas" panose="020B0609020204030204" pitchFamily="49" charset="0"/>
                <a:cs typeface="Consolas" panose="020B0609020204030204" pitchFamily="49" charset="0"/>
              </a:rPr>
              <a:t> </a:t>
            </a:r>
            <a:r>
              <a:rPr lang="en-US" sz="2000" dirty="0" smtClean="0">
                <a:solidFill>
                  <a:srgbClr val="0070C0"/>
                </a:solidFill>
                <a:latin typeface="Consolas" panose="020B0609020204030204" pitchFamily="49" charset="0"/>
                <a:cs typeface="Consolas" panose="020B0609020204030204" pitchFamily="49" charset="0"/>
              </a:rPr>
              <a:t>   100 == 100</a:t>
            </a:r>
            <a:endParaRPr lang="en-CA" sz="2000" dirty="0">
              <a:solidFill>
                <a:srgbClr val="0070C0"/>
              </a:solidFill>
              <a:latin typeface="Consolas" panose="020B0609020204030204" pitchFamily="49" charset="0"/>
              <a:cs typeface="Consolas" panose="020B0609020204030204" pitchFamily="49" charset="0"/>
            </a:endParaRPr>
          </a:p>
        </p:txBody>
      </p:sp>
      <p:sp>
        <p:nvSpPr>
          <p:cNvPr id="7" name="Rounded Rectangle 6"/>
          <p:cNvSpPr/>
          <p:nvPr/>
        </p:nvSpPr>
        <p:spPr>
          <a:xfrm>
            <a:off x="3741357" y="4353953"/>
            <a:ext cx="1118675"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3758557" y="4619683"/>
            <a:ext cx="1118675"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218038" y="4941168"/>
            <a:ext cx="192191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3779912" y="5262653"/>
            <a:ext cx="108012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6361049" y="5267755"/>
            <a:ext cx="28803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6228184" y="4253026"/>
            <a:ext cx="1944216" cy="400110"/>
          </a:xfrm>
          <a:prstGeom prst="rect">
            <a:avLst/>
          </a:prstGeom>
        </p:spPr>
        <p:txBody>
          <a:bodyPr wrap="square">
            <a:spAutoFit/>
          </a:bodyPr>
          <a:lstStyle/>
          <a:p>
            <a:r>
              <a:rPr lang="en-US" sz="2000" dirty="0" smtClean="0">
                <a:solidFill>
                  <a:srgbClr val="0070C0"/>
                </a:solidFill>
                <a:latin typeface="Consolas" panose="020B0609020204030204" pitchFamily="49" charset="0"/>
                <a:cs typeface="Consolas" panose="020B0609020204030204" pitchFamily="49" charset="0"/>
              </a:rPr>
              <a:t>    99 == 99</a:t>
            </a:r>
            <a:endParaRPr lang="en-CA" sz="2000" dirty="0">
              <a:solidFill>
                <a:srgbClr val="0070C0"/>
              </a:solidFill>
              <a:latin typeface="Consolas" panose="020B0609020204030204" pitchFamily="49" charset="0"/>
              <a:cs typeface="Consolas" panose="020B0609020204030204" pitchFamily="49" charset="0"/>
            </a:endParaRPr>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67190674"/>
      </p:ext>
    </p:extLst>
  </p:cSld>
  <p:clrMapOvr>
    <a:masterClrMapping/>
  </p:clrMapOvr>
  <mc:AlternateContent xmlns:mc="http://schemas.openxmlformats.org/markup-compatibility/2006">
    <mc:Choice xmlns:p14="http://schemas.microsoft.com/office/powerpoint/2010/main" Requires="p14">
      <p:transition spd="slow" p14:dur="2000" advTm="203323"/>
    </mc:Choice>
    <mc:Fallback>
      <p:transition spd="slow" advTm="20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9"/>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0"/>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17"/>
                </p:tgtEl>
              </p:cMediaNode>
            </p:audio>
          </p:childTnLst>
        </p:cTn>
      </p:par>
    </p:tnLst>
    <p:bldLst>
      <p:bldP spid="6" grpId="0"/>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pointers?</a:t>
            </a:r>
            <a:endParaRPr lang="en-CA" dirty="0"/>
          </a:p>
        </p:txBody>
      </p:sp>
      <p:sp>
        <p:nvSpPr>
          <p:cNvPr id="3" name="Content Placeholder 2"/>
          <p:cNvSpPr>
            <a:spLocks noGrp="1"/>
          </p:cNvSpPr>
          <p:nvPr>
            <p:ph idx="1"/>
          </p:nvPr>
        </p:nvSpPr>
        <p:spPr/>
        <p:txBody>
          <a:bodyPr/>
          <a:lstStyle/>
          <a:p>
            <a:r>
              <a:rPr lang="en-CA" dirty="0" smtClean="0"/>
              <a:t>Why do we need to store addresses?</a:t>
            </a:r>
            <a:endParaRPr lang="en-CA" dirty="0" smtClean="0"/>
          </a:p>
          <a:p>
            <a:pPr lvl="1"/>
            <a:r>
              <a:rPr lang="en-CA" dirty="0" smtClean="0"/>
              <a:t>Arrays are fixed in their size:</a:t>
            </a:r>
          </a:p>
          <a:p>
            <a:pPr lvl="2"/>
            <a:r>
              <a:rPr lang="en-US" dirty="0" smtClean="0"/>
              <a:t>What if you have to change an array?</a:t>
            </a:r>
            <a:endParaRPr lang="en-CA" dirty="0" smtClean="0"/>
          </a:p>
          <a:p>
            <a:pPr lvl="1"/>
            <a:r>
              <a:rPr lang="en-US" dirty="0" smtClean="0"/>
              <a:t>Local variables and parameters are out of scope as soon as a function returns</a:t>
            </a:r>
          </a:p>
          <a:p>
            <a:pPr lvl="2"/>
            <a:r>
              <a:rPr lang="en-US" dirty="0" smtClean="0"/>
              <a:t>What if we require memory that continues to exist outside the scope of a given function?</a:t>
            </a: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99311195"/>
      </p:ext>
    </p:extLst>
  </p:cSld>
  <p:clrMapOvr>
    <a:masterClrMapping/>
  </p:clrMapOvr>
  <mc:AlternateContent xmlns:mc="http://schemas.openxmlformats.org/markup-compatibility/2006">
    <mc:Choice xmlns:p14="http://schemas.microsoft.com/office/powerpoint/2010/main" Requires="p14">
      <p:transition spd="slow" p14:dur="2000" advTm="81843"/>
    </mc:Choice>
    <mc:Fallback>
      <p:transition spd="slow" advTm="8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Making sense of C++ declarations</a:t>
            </a:r>
            <a:endParaRPr lang="en-CA" dirty="0"/>
          </a:p>
        </p:txBody>
      </p:sp>
      <p:sp>
        <p:nvSpPr>
          <p:cNvPr id="3" name="Content Placeholder 2"/>
          <p:cNvSpPr>
            <a:spLocks noGrp="1"/>
          </p:cNvSpPr>
          <p:nvPr>
            <p:ph idx="1"/>
          </p:nvPr>
        </p:nvSpPr>
        <p:spPr/>
        <p:txBody>
          <a:bodyPr/>
          <a:lstStyle/>
          <a:p>
            <a:r>
              <a:rPr lang="en-CA" dirty="0" smtClean="0"/>
              <a:t>Consider these declarations:</a:t>
            </a:r>
          </a:p>
          <a:p>
            <a:pPr marL="0" indent="0">
              <a:buNone/>
            </a:pPr>
            <a:r>
              <a:rPr lang="en-US" dirty="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n;</a:t>
            </a:r>
          </a:p>
          <a:p>
            <a:pPr marL="0" indent="0">
              <a:buNone/>
            </a:pPr>
            <a:r>
              <a:rPr lang="en-US" dirty="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array[10];</a:t>
            </a:r>
          </a:p>
          <a:p>
            <a:pPr marL="0" indent="0">
              <a:buNone/>
            </a:pPr>
            <a:r>
              <a:rPr lang="en-US" dirty="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p_datum</a:t>
            </a:r>
            <a:r>
              <a:rPr lang="en-US" dirty="0" smtClean="0">
                <a:latin typeface="Consolas" panose="020B0609020204030204" pitchFamily="49" charset="0"/>
              </a:rPr>
              <a:t>;</a:t>
            </a:r>
          </a:p>
          <a:p>
            <a:pPr marL="0" indent="0">
              <a:buNone/>
            </a:pPr>
            <a:r>
              <a:rPr lang="en-US" dirty="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gcd</a:t>
            </a:r>
            <a:r>
              <a:rPr lang="en-US" dirty="0" smtClean="0">
                <a:latin typeface="Consolas" panose="020B0609020204030204" pitchFamily="49" charset="0"/>
              </a:rPr>
              <a:t>( </a:t>
            </a:r>
            <a:r>
              <a:rPr lang="en-US" dirty="0" err="1" smtClean="0">
                <a:latin typeface="Consolas" panose="020B0609020204030204" pitchFamily="49" charset="0"/>
              </a:rPr>
              <a:t>int</a:t>
            </a:r>
            <a:r>
              <a:rPr lang="en-US" dirty="0">
                <a:latin typeface="Consolas" panose="020B0609020204030204" pitchFamily="49" charset="0"/>
              </a:rPr>
              <a:t> </a:t>
            </a:r>
            <a:r>
              <a:rPr lang="en-US" dirty="0" smtClean="0">
                <a:latin typeface="Consolas" panose="020B0609020204030204" pitchFamily="49" charset="0"/>
              </a:rPr>
              <a:t>m, </a:t>
            </a:r>
            <a:r>
              <a:rPr lang="en-US" dirty="0" err="1" smtClean="0">
                <a:latin typeface="Consolas" panose="020B0609020204030204" pitchFamily="49" charset="0"/>
              </a:rPr>
              <a:t>int</a:t>
            </a:r>
            <a:r>
              <a:rPr lang="en-US" dirty="0" smtClean="0">
                <a:latin typeface="Consolas" panose="020B0609020204030204" pitchFamily="49" charset="0"/>
              </a:rPr>
              <a:t> n );</a:t>
            </a:r>
          </a:p>
          <a:p>
            <a:pPr marL="0" indent="0">
              <a:buNone/>
            </a:pPr>
            <a:endParaRPr lang="en-US" dirty="0" smtClean="0"/>
          </a:p>
          <a:p>
            <a:pPr marL="0" indent="0">
              <a:buNone/>
            </a:pPr>
            <a:r>
              <a:rPr lang="en-US" dirty="0" smtClean="0"/>
              <a:t>For </a:t>
            </a:r>
            <a:r>
              <a:rPr lang="en-US" dirty="0" smtClean="0">
                <a:latin typeface="Consolas" panose="020B0609020204030204" pitchFamily="49" charset="0"/>
              </a:rPr>
              <a:t>n</a:t>
            </a:r>
            <a:r>
              <a:rPr lang="en-US" dirty="0" smtClean="0"/>
              <a:t>,		to get an integer value, you must use </a:t>
            </a:r>
            <a:r>
              <a:rPr lang="en-US" dirty="0" smtClean="0">
                <a:latin typeface="Consolas" panose="020B0609020204030204" pitchFamily="49" charset="0"/>
              </a:rPr>
              <a:t>n</a:t>
            </a:r>
          </a:p>
          <a:p>
            <a:pPr marL="0" indent="0">
              <a:buNone/>
            </a:pPr>
            <a:r>
              <a:rPr lang="en-US" dirty="0" smtClean="0"/>
              <a:t>For </a:t>
            </a:r>
            <a:r>
              <a:rPr lang="en-US" dirty="0" smtClean="0">
                <a:latin typeface="Consolas" panose="020B0609020204030204" pitchFamily="49" charset="0"/>
              </a:rPr>
              <a:t>array</a:t>
            </a:r>
            <a:r>
              <a:rPr lang="en-US" dirty="0" smtClean="0"/>
              <a:t>,</a:t>
            </a:r>
            <a:r>
              <a:rPr lang="en-US" dirty="0"/>
              <a:t>	to get an integer value, you must use </a:t>
            </a:r>
            <a:r>
              <a:rPr lang="en-US" dirty="0" smtClean="0">
                <a:latin typeface="Consolas" panose="020B0609020204030204" pitchFamily="49" charset="0"/>
              </a:rPr>
              <a:t>array[ </a:t>
            </a:r>
            <a:r>
              <a:rPr lang="en-US" i="1" dirty="0">
                <a:latin typeface="Consolas" panose="020B0609020204030204" pitchFamily="49" charset="0"/>
              </a:rPr>
              <a:t>n</a:t>
            </a:r>
            <a:r>
              <a:rPr lang="en-US" dirty="0" smtClean="0">
                <a:latin typeface="Consolas" panose="020B0609020204030204" pitchFamily="49" charset="0"/>
              </a:rPr>
              <a:t> ]</a:t>
            </a:r>
            <a:endParaRPr lang="en-US" dirty="0" smtClean="0"/>
          </a:p>
          <a:p>
            <a:pPr marL="0" indent="0">
              <a:buNone/>
            </a:pPr>
            <a:r>
              <a:rPr lang="en-US" dirty="0" smtClean="0"/>
              <a:t>For </a:t>
            </a:r>
            <a:r>
              <a:rPr lang="en-US" dirty="0" err="1" smtClean="0">
                <a:latin typeface="Consolas" panose="020B0609020204030204" pitchFamily="49" charset="0"/>
              </a:rPr>
              <a:t>p_datum</a:t>
            </a:r>
            <a:r>
              <a:rPr lang="en-US" dirty="0" smtClean="0"/>
              <a:t>,	to get an integer value, you must use </a:t>
            </a:r>
            <a:r>
              <a:rPr lang="en-US" dirty="0" smtClean="0">
                <a:latin typeface="Consolas" panose="020B0609020204030204" pitchFamily="49" charset="0"/>
              </a:rPr>
              <a:t>*</a:t>
            </a:r>
            <a:r>
              <a:rPr lang="en-US" dirty="0" err="1" smtClean="0">
                <a:latin typeface="Consolas" panose="020B0609020204030204" pitchFamily="49" charset="0"/>
              </a:rPr>
              <a:t>p_datum</a:t>
            </a:r>
            <a:endParaRPr lang="en-US" dirty="0"/>
          </a:p>
          <a:p>
            <a:pPr marL="0" indent="0">
              <a:buNone/>
            </a:pPr>
            <a:r>
              <a:rPr lang="en-US" dirty="0" smtClean="0"/>
              <a:t>For </a:t>
            </a:r>
            <a:r>
              <a:rPr lang="en-US" dirty="0" err="1" smtClean="0">
                <a:latin typeface="Consolas" panose="020B0609020204030204" pitchFamily="49" charset="0"/>
              </a:rPr>
              <a:t>gcd</a:t>
            </a:r>
            <a:r>
              <a:rPr lang="en-US" dirty="0" smtClean="0"/>
              <a:t>,	to get an integer value, you must call </a:t>
            </a:r>
            <a:r>
              <a:rPr lang="en-US" dirty="0" err="1" smtClean="0">
                <a:latin typeface="Consolas" panose="020B0609020204030204" pitchFamily="49" charset="0"/>
              </a:rPr>
              <a:t>gcd</a:t>
            </a:r>
            <a:r>
              <a:rPr lang="en-US" dirty="0" smtClean="0">
                <a:latin typeface="Consolas" panose="020B0609020204030204" pitchFamily="49" charset="0"/>
              </a:rPr>
              <a:t>( </a:t>
            </a:r>
            <a:r>
              <a:rPr lang="en-US" i="1" dirty="0" smtClean="0">
                <a:latin typeface="Consolas" panose="020B0609020204030204" pitchFamily="49" charset="0"/>
              </a:rPr>
              <a:t>n1</a:t>
            </a:r>
            <a:r>
              <a:rPr lang="en-US" dirty="0" smtClean="0">
                <a:latin typeface="Consolas" panose="020B0609020204030204" pitchFamily="49" charset="0"/>
              </a:rPr>
              <a:t>, </a:t>
            </a:r>
            <a:r>
              <a:rPr lang="en-US" i="1" dirty="0" smtClean="0">
                <a:latin typeface="Consolas" panose="020B0609020204030204" pitchFamily="49" charset="0"/>
              </a:rPr>
              <a:t>n2</a:t>
            </a:r>
            <a:r>
              <a:rPr lang="en-US" dirty="0" smtClean="0">
                <a:latin typeface="Consolas" panose="020B0609020204030204" pitchFamily="49" charset="0"/>
              </a:rPr>
              <a:t> )</a:t>
            </a:r>
            <a:endParaRPr lang="en-CA" dirty="0" smtClean="0">
              <a:latin typeface="Consolas" panose="020B0609020204030204" pitchFamily="49" charset="0"/>
            </a:endParaRPr>
          </a:p>
        </p:txBody>
      </p:sp>
      <p:sp>
        <p:nvSpPr>
          <p:cNvPr id="5" name="Rounded Rectangle 4"/>
          <p:cNvSpPr/>
          <p:nvPr/>
        </p:nvSpPr>
        <p:spPr>
          <a:xfrm>
            <a:off x="2101427" y="2044595"/>
            <a:ext cx="23832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107474" y="2404635"/>
            <a:ext cx="808341"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2146030" y="2764675"/>
            <a:ext cx="105781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112577" y="3135866"/>
            <a:ext cx="515207"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2123728" y="5517232"/>
            <a:ext cx="5482591" cy="707886"/>
          </a:xfrm>
          <a:prstGeom prst="rect">
            <a:avLst/>
          </a:prstGeom>
        </p:spPr>
        <p:txBody>
          <a:bodyPr wrap="none">
            <a:spAutoFit/>
          </a:bodyPr>
          <a:lstStyle/>
          <a:p>
            <a:r>
              <a:rPr lang="en-US" sz="2000" dirty="0" smtClean="0">
                <a:solidFill>
                  <a:srgbClr val="0070C0"/>
                </a:solidFill>
                <a:latin typeface="Georgia" panose="02040502050405020303" pitchFamily="18" charset="0"/>
              </a:rPr>
              <a:t>This was the original C design</a:t>
            </a:r>
          </a:p>
          <a:p>
            <a:r>
              <a:rPr lang="en-US" sz="2000" dirty="0">
                <a:solidFill>
                  <a:srgbClr val="0070C0"/>
                </a:solidFill>
                <a:latin typeface="Georgia" panose="02040502050405020303" pitchFamily="18" charset="0"/>
              </a:rPr>
              <a:t>  </a:t>
            </a:r>
            <a:r>
              <a:rPr lang="en-US" sz="2000" dirty="0" smtClean="0">
                <a:solidFill>
                  <a:srgbClr val="0070C0"/>
                </a:solidFill>
                <a:latin typeface="Georgia" panose="02040502050405020303" pitchFamily="18" charset="0"/>
              </a:rPr>
              <a:t> Unfortunately, this doesn’t work for </a:t>
            </a:r>
            <a:r>
              <a:rPr lang="en-US" sz="2000" dirty="0" err="1" smtClean="0">
                <a:solidFill>
                  <a:srgbClr val="0070C0"/>
                </a:solidFill>
                <a:latin typeface="Consolas" panose="020B0609020204030204" pitchFamily="49" charset="0"/>
              </a:rPr>
              <a:t>int</a:t>
            </a:r>
            <a:r>
              <a:rPr lang="en-US" sz="2000" dirty="0" smtClean="0">
                <a:solidFill>
                  <a:srgbClr val="0070C0"/>
                </a:solidFill>
                <a:latin typeface="Consolas" panose="020B0609020204030204" pitchFamily="49" charset="0"/>
              </a:rPr>
              <a:t> &amp;n;</a:t>
            </a:r>
            <a:endParaRPr lang="en-CA" sz="2000" dirty="0">
              <a:solidFill>
                <a:srgbClr val="0070C0"/>
              </a:solidFill>
              <a:latin typeface="Consolas" panose="020B0609020204030204" pitchFamily="49" charset="0"/>
            </a:endParaRPr>
          </a:p>
        </p:txBody>
      </p:sp>
      <p:sp>
        <p:nvSpPr>
          <p:cNvPr id="11" name="Rounded Rectangle 10"/>
          <p:cNvSpPr/>
          <p:nvPr/>
        </p:nvSpPr>
        <p:spPr>
          <a:xfrm>
            <a:off x="1403648" y="2049697"/>
            <a:ext cx="57606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1403648" y="2425117"/>
            <a:ext cx="57606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1403648" y="2780928"/>
            <a:ext cx="57606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1403648" y="3119613"/>
            <a:ext cx="57606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83447742"/>
      </p:ext>
    </p:extLst>
  </p:cSld>
  <p:clrMapOvr>
    <a:masterClrMapping/>
  </p:clrMapOvr>
  <mc:AlternateContent xmlns:mc="http://schemas.openxmlformats.org/markup-compatibility/2006">
    <mc:Choice xmlns:p14="http://schemas.microsoft.com/office/powerpoint/2010/main" Requires="p14">
      <p:transition spd="slow" p14:dur="2000" advTm="78659"/>
    </mc:Choice>
    <mc:Fallback>
      <p:transition spd="slow" advTm="78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5"/>
                </p:tgtEl>
              </p:cMediaNode>
            </p:audio>
          </p:childTnLst>
        </p:cTn>
      </p:par>
    </p:tnLst>
    <p:bldLst>
      <p:bldP spid="5" grpId="0" animBg="1"/>
      <p:bldP spid="5" grpId="1" animBg="1"/>
      <p:bldP spid="7" grpId="0" animBg="1"/>
      <p:bldP spid="7" grpId="1" animBg="1"/>
      <p:bldP spid="8" grpId="0" animBg="1"/>
      <p:bldP spid="8" grpId="1" animBg="1"/>
      <p:bldP spid="9" grpId="0" animBg="1"/>
      <p:bldP spid="9" grpId="1" animBg="1"/>
      <p:bldP spid="4" grpId="0"/>
      <p:bldP spid="11" grpId="0" animBg="1"/>
      <p:bldP spid="11" grpId="1" animBg="1"/>
      <p:bldP spid="12" grpId="0" animBg="1"/>
      <p:bldP spid="12" grpId="1" animBg="1"/>
      <p:bldP spid="13" grpId="0" animBg="1"/>
      <p:bldP spid="13" grpId="1"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Capacity of an array?</a:t>
            </a:r>
            <a:endParaRPr lang="en-CA" dirty="0"/>
          </a:p>
        </p:txBody>
      </p:sp>
      <p:sp>
        <p:nvSpPr>
          <p:cNvPr id="3" name="Content Placeholder 2"/>
          <p:cNvSpPr>
            <a:spLocks noGrp="1"/>
          </p:cNvSpPr>
          <p:nvPr>
            <p:ph idx="1"/>
          </p:nvPr>
        </p:nvSpPr>
        <p:spPr/>
        <p:txBody>
          <a:bodyPr/>
          <a:lstStyle/>
          <a:p>
            <a:r>
              <a:rPr lang="en-US" dirty="0" smtClean="0"/>
              <a:t>Up to now, we have indexed arrays with </a:t>
            </a:r>
            <a:r>
              <a:rPr lang="en-US" dirty="0" err="1" smtClean="0">
                <a:latin typeface="Consolas" panose="020B0609020204030204" pitchFamily="49" charset="0"/>
              </a:rPr>
              <a:t>int</a:t>
            </a:r>
            <a:r>
              <a:rPr lang="en-US" dirty="0" smtClean="0"/>
              <a:t>:</a:t>
            </a:r>
          </a:p>
          <a:p>
            <a:pPr marL="0" indent="0">
              <a:buNone/>
            </a:pPr>
            <a:r>
              <a:rPr lang="en-US" dirty="0">
                <a:latin typeface="Consolas" panose="020B0609020204030204" pitchFamily="49" charset="0"/>
              </a:rPr>
              <a:t>	</a:t>
            </a:r>
            <a:r>
              <a:rPr lang="en-US" dirty="0" smtClean="0">
                <a:latin typeface="Consolas" panose="020B0609020204030204" pitchFamily="49" charset="0"/>
              </a:rPr>
              <a:t>char array[100];</a:t>
            </a:r>
          </a:p>
          <a:p>
            <a:pPr marL="0" indent="0">
              <a:buNone/>
            </a:pPr>
            <a:r>
              <a:rPr lang="en-US" dirty="0">
                <a:latin typeface="Consolas" panose="020B0609020204030204" pitchFamily="49" charset="0"/>
              </a:rPr>
              <a:t>	</a:t>
            </a:r>
            <a:r>
              <a:rPr lang="en-US" dirty="0" smtClean="0">
                <a:latin typeface="Consolas" panose="020B0609020204030204" pitchFamily="49" charset="0"/>
              </a:rPr>
              <a:t>for ( </a:t>
            </a:r>
            <a:r>
              <a:rPr lang="en-US" dirty="0" smtClean="0">
                <a:latin typeface="Consolas" panose="020B0609020204030204" pitchFamily="49" charset="0"/>
              </a:rPr>
              <a:t>unsigned </a:t>
            </a:r>
            <a:r>
              <a:rPr lang="en-US" dirty="0" err="1" smtClean="0">
                <a:latin typeface="Consolas" panose="020B0609020204030204" pitchFamily="49" charset="0"/>
              </a:rPr>
              <a:t>int</a:t>
            </a:r>
            <a:r>
              <a:rPr lang="en-US" dirty="0" smtClean="0">
                <a:latin typeface="Consolas" panose="020B0609020204030204" pitchFamily="49" charset="0"/>
              </a:rPr>
              <a:t> k{0}; k &lt; 100; ++k ) {</a:t>
            </a:r>
          </a:p>
          <a:p>
            <a:pPr marL="0" indent="0">
              <a:buNone/>
            </a:pPr>
            <a:r>
              <a:rPr lang="en-US" dirty="0" smtClean="0">
                <a:latin typeface="Consolas" panose="020B0609020204030204" pitchFamily="49" charset="0"/>
              </a:rPr>
              <a:t>	    array[k] = '\0';</a:t>
            </a:r>
          </a:p>
          <a:p>
            <a:pPr marL="0" indent="0">
              <a:buNone/>
            </a:pPr>
            <a:r>
              <a:rPr lang="en-US" dirty="0">
                <a:latin typeface="Consolas" panose="020B0609020204030204" pitchFamily="49" charset="0"/>
              </a:rPr>
              <a:t>	</a:t>
            </a:r>
            <a:r>
              <a:rPr lang="en-US" dirty="0" smtClean="0">
                <a:latin typeface="Consolas" panose="020B0609020204030204" pitchFamily="49" charset="0"/>
              </a:rPr>
              <a:t>}</a:t>
            </a:r>
          </a:p>
          <a:p>
            <a:r>
              <a:rPr lang="en-US" dirty="0" smtClean="0"/>
              <a:t>With a 64-bit computer, we could declare a much larger array:</a:t>
            </a:r>
            <a:endParaRPr lang="en-US" dirty="0"/>
          </a:p>
          <a:p>
            <a:pPr marL="0" indent="0">
              <a:buNone/>
            </a:pPr>
            <a:r>
              <a:rPr lang="en-US" dirty="0">
                <a:latin typeface="Consolas" panose="020B0609020204030204" pitchFamily="49" charset="0"/>
              </a:rPr>
              <a:t>	char </a:t>
            </a:r>
            <a:r>
              <a:rPr lang="en-US" dirty="0" smtClean="0">
                <a:latin typeface="Consolas" panose="020B0609020204030204" pitchFamily="49" charset="0"/>
              </a:rPr>
              <a:t>array[10000000000</a:t>
            </a:r>
            <a:r>
              <a:rPr lang="en-US" dirty="0">
                <a:latin typeface="Consolas" panose="020B0609020204030204" pitchFamily="49" charset="0"/>
              </a:rPr>
              <a:t>];</a:t>
            </a:r>
          </a:p>
          <a:p>
            <a:pPr marL="0" indent="0">
              <a:buNone/>
            </a:pPr>
            <a:r>
              <a:rPr lang="en-US" dirty="0">
                <a:latin typeface="Consolas" panose="020B0609020204030204" pitchFamily="49" charset="0"/>
              </a:rPr>
              <a:t>	for ( unsigned </a:t>
            </a:r>
            <a:r>
              <a:rPr lang="en-US" dirty="0" err="1">
                <a:latin typeface="Consolas" panose="020B0609020204030204" pitchFamily="49" charset="0"/>
              </a:rPr>
              <a:t>int</a:t>
            </a:r>
            <a:r>
              <a:rPr lang="en-US" dirty="0">
                <a:latin typeface="Consolas" panose="020B0609020204030204" pitchFamily="49" charset="0"/>
              </a:rPr>
              <a:t> k{0}; k &lt; 10000000000</a:t>
            </a:r>
            <a:r>
              <a:rPr lang="en-US" dirty="0" smtClean="0">
                <a:latin typeface="Consolas" panose="020B0609020204030204" pitchFamily="49" charset="0"/>
              </a:rPr>
              <a:t>; </a:t>
            </a:r>
            <a:r>
              <a:rPr lang="en-US" dirty="0">
                <a:latin typeface="Consolas" panose="020B0609020204030204" pitchFamily="49" charset="0"/>
              </a:rPr>
              <a:t>++k ) {</a:t>
            </a:r>
          </a:p>
          <a:p>
            <a:pPr marL="0" indent="0">
              <a:buNone/>
            </a:pPr>
            <a:r>
              <a:rPr lang="en-US" dirty="0">
                <a:latin typeface="Consolas" panose="020B0609020204030204" pitchFamily="49" charset="0"/>
              </a:rPr>
              <a:t>	    array[k] = '\0';</a:t>
            </a:r>
          </a:p>
          <a:p>
            <a:pPr marL="0" indent="0">
              <a:buNone/>
            </a:pPr>
            <a:r>
              <a:rPr lang="en-US" dirty="0">
                <a:latin typeface="Consolas" panose="020B0609020204030204" pitchFamily="49" charset="0"/>
              </a:rPr>
              <a:t>	</a:t>
            </a:r>
            <a:r>
              <a:rPr lang="en-US" dirty="0" smtClean="0">
                <a:latin typeface="Consolas" panose="020B0609020204030204" pitchFamily="49" charset="0"/>
              </a:rPr>
              <a:t>}</a:t>
            </a:r>
          </a:p>
          <a:p>
            <a:pPr marL="0" indent="0">
              <a:buNone/>
            </a:pPr>
            <a:endParaRPr lang="en-US" dirty="0">
              <a:latin typeface="Consolas" panose="020B0609020204030204" pitchFamily="49" charset="0"/>
            </a:endParaRPr>
          </a:p>
          <a:p>
            <a:pPr lvl="1"/>
            <a:r>
              <a:rPr lang="en-US" dirty="0" smtClean="0">
                <a:solidFill>
                  <a:prstClr val="black"/>
                </a:solidFill>
              </a:rPr>
              <a:t>Problem: the maximum </a:t>
            </a:r>
            <a:r>
              <a:rPr lang="en-US" dirty="0" err="1" smtClean="0">
                <a:solidFill>
                  <a:prstClr val="black"/>
                </a:solidFill>
                <a:latin typeface="Consolas" panose="020B0609020204030204" pitchFamily="49" charset="0"/>
              </a:rPr>
              <a:t>int</a:t>
            </a:r>
            <a:r>
              <a:rPr lang="en-US" dirty="0" smtClean="0">
                <a:solidFill>
                  <a:prstClr val="black"/>
                </a:solidFill>
              </a:rPr>
              <a:t> is </a:t>
            </a:r>
            <a:r>
              <a:rPr lang="en-US" dirty="0" smtClean="0">
                <a:solidFill>
                  <a:prstClr val="black"/>
                </a:solidFill>
                <a:latin typeface="Times New Roman" panose="02020603050405020304" pitchFamily="18" charset="0"/>
                <a:cs typeface="Times New Roman" panose="02020603050405020304" pitchFamily="18" charset="0"/>
              </a:rPr>
              <a:t>2</a:t>
            </a:r>
            <a:r>
              <a:rPr lang="en-US" baseline="30000" dirty="0" smtClean="0">
                <a:solidFill>
                  <a:prstClr val="black"/>
                </a:solidFill>
                <a:latin typeface="Times New Roman" panose="02020603050405020304" pitchFamily="18" charset="0"/>
                <a:cs typeface="Times New Roman" panose="02020603050405020304" pitchFamily="18" charset="0"/>
              </a:rPr>
              <a:t>32</a:t>
            </a:r>
            <a:r>
              <a:rPr lang="en-US" dirty="0" smtClean="0">
                <a:solidFill>
                  <a:prstClr val="black"/>
                </a:solidFill>
                <a:latin typeface="Times New Roman" panose="02020603050405020304" pitchFamily="18" charset="0"/>
                <a:cs typeface="Times New Roman" panose="02020603050405020304" pitchFamily="18" charset="0"/>
              </a:rPr>
              <a:t> – 1</a:t>
            </a:r>
            <a:r>
              <a:rPr lang="en-US" dirty="0" smtClean="0">
                <a:solidFill>
                  <a:prstClr val="black"/>
                </a:solidFill>
              </a:rPr>
              <a:t> or approximately 4 billion</a:t>
            </a:r>
            <a:endParaRPr lang="en-CA" dirty="0" smtClean="0">
              <a:latin typeface="Consolas" panose="020B0609020204030204" pitchFamily="49" charset="0"/>
            </a:endParaRPr>
          </a:p>
          <a:p>
            <a:pPr marL="0" indent="0">
              <a:buNone/>
            </a:pPr>
            <a:endParaRPr lang="en-CA"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70582993"/>
      </p:ext>
    </p:extLst>
  </p:cSld>
  <p:clrMapOvr>
    <a:masterClrMapping/>
  </p:clrMapOvr>
  <mc:AlternateContent xmlns:mc="http://schemas.openxmlformats.org/markup-compatibility/2006">
    <mc:Choice xmlns:p14="http://schemas.microsoft.com/office/powerpoint/2010/main" Requires="p14">
      <p:transition spd="slow" p14:dur="2000" advTm="95114"/>
    </mc:Choice>
    <mc:Fallback>
      <p:transition spd="slow" advTm="9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Capacity of an array?</a:t>
            </a:r>
            <a:endParaRPr lang="en-CA" dirty="0"/>
          </a:p>
        </p:txBody>
      </p:sp>
      <p:sp>
        <p:nvSpPr>
          <p:cNvPr id="3" name="Content Placeholder 2"/>
          <p:cNvSpPr>
            <a:spLocks noGrp="1"/>
          </p:cNvSpPr>
          <p:nvPr>
            <p:ph idx="1"/>
          </p:nvPr>
        </p:nvSpPr>
        <p:spPr/>
        <p:txBody>
          <a:bodyPr/>
          <a:lstStyle/>
          <a:p>
            <a:r>
              <a:rPr lang="en-US" dirty="0" smtClean="0"/>
              <a:t>The type of an index into an array depends on the processor</a:t>
            </a:r>
          </a:p>
          <a:p>
            <a:pPr lvl="1"/>
            <a:r>
              <a:rPr lang="en-US" dirty="0" smtClean="0"/>
              <a:t>For 8-bit processors, we could use </a:t>
            </a:r>
            <a:r>
              <a:rPr lang="en-US" dirty="0" smtClean="0">
                <a:latin typeface="Consolas" panose="020B0609020204030204" pitchFamily="49" charset="0"/>
              </a:rPr>
              <a:t>unsigned char</a:t>
            </a:r>
          </a:p>
          <a:p>
            <a:pPr lvl="1"/>
            <a:r>
              <a:rPr lang="en-US" dirty="0" smtClean="0"/>
              <a:t>For 32-bit processors, we could use </a:t>
            </a:r>
            <a:r>
              <a:rPr lang="en-US" dirty="0" smtClean="0">
                <a:latin typeface="Consolas" panose="020B0609020204030204" pitchFamily="49" charset="0"/>
              </a:rPr>
              <a:t>unsigned </a:t>
            </a:r>
            <a:r>
              <a:rPr lang="en-US" dirty="0" err="1" smtClean="0">
                <a:latin typeface="Consolas" panose="020B0609020204030204" pitchFamily="49" charset="0"/>
              </a:rPr>
              <a:t>int</a:t>
            </a:r>
            <a:endParaRPr lang="en-US" dirty="0" smtClean="0">
              <a:latin typeface="Consolas" panose="020B0609020204030204" pitchFamily="49" charset="0"/>
            </a:endParaRPr>
          </a:p>
          <a:p>
            <a:pPr lvl="1"/>
            <a:r>
              <a:rPr lang="en-US" dirty="0" smtClean="0"/>
              <a:t>For 64-bit processors, we should use </a:t>
            </a:r>
            <a:r>
              <a:rPr lang="en-US" dirty="0" smtClean="0">
                <a:latin typeface="Consolas" panose="020B0609020204030204" pitchFamily="49" charset="0"/>
              </a:rPr>
              <a:t>unsigned long</a:t>
            </a:r>
          </a:p>
          <a:p>
            <a:pPr lvl="1"/>
            <a:endParaRPr lang="en-US" dirty="0">
              <a:latin typeface="Consolas" panose="020B0609020204030204" pitchFamily="49" charset="0"/>
            </a:endParaRPr>
          </a:p>
          <a:p>
            <a:r>
              <a:rPr lang="en-US" dirty="0" smtClean="0"/>
              <a:t>Fortunately, there is a universal solution:</a:t>
            </a:r>
            <a:endParaRPr lang="en-US" dirty="0"/>
          </a:p>
          <a:p>
            <a:pPr lvl="1"/>
            <a:r>
              <a:rPr lang="en-US" dirty="0" smtClean="0"/>
              <a:t>The type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r>
              <a:rPr lang="en-US" dirty="0" smtClean="0"/>
              <a:t> is always guaranteed to be an unsigned integer that can store the maximum index for a particular processor</a:t>
            </a:r>
          </a:p>
          <a:p>
            <a:pPr lvl="1"/>
            <a:endParaRPr lang="en-US" dirty="0"/>
          </a:p>
          <a:p>
            <a:r>
              <a:rPr lang="en-US" dirty="0" smtClean="0"/>
              <a:t>From now on,</a:t>
            </a:r>
          </a:p>
          <a:p>
            <a:pPr marL="0" indent="0">
              <a:buNone/>
            </a:pPr>
            <a:r>
              <a:rPr lang="en-US" dirty="0"/>
              <a:t>	</a:t>
            </a:r>
            <a:r>
              <a:rPr lang="en-US" dirty="0" smtClean="0"/>
              <a:t>if the purpose of a local variable is to index into an array,</a:t>
            </a:r>
          </a:p>
          <a:p>
            <a:pPr marL="0" indent="0">
              <a:buNone/>
            </a:pPr>
            <a:r>
              <a:rPr lang="en-US" dirty="0"/>
              <a:t>	</a:t>
            </a:r>
            <a:r>
              <a:rPr lang="en-US" dirty="0" smtClean="0"/>
              <a:t>it will be declared to be of type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endParaRPr lang="en-US" dirty="0" smtClean="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18598103"/>
      </p:ext>
    </p:extLst>
  </p:cSld>
  <p:clrMapOvr>
    <a:masterClrMapping/>
  </p:clrMapOvr>
  <mc:AlternateContent xmlns:mc="http://schemas.openxmlformats.org/markup-compatibility/2006">
    <mc:Choice xmlns:p14="http://schemas.microsoft.com/office/powerpoint/2010/main" Requires="p14">
      <p:transition spd="slow" p14:dur="2000" advTm="90871"/>
    </mc:Choice>
    <mc:Fallback>
      <p:transition spd="slow" advTm="90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the concept of addresses and storing them</a:t>
            </a:r>
            <a:endParaRPr lang="en-CA" dirty="0"/>
          </a:p>
          <a:p>
            <a:pPr lvl="1"/>
            <a:r>
              <a:rPr lang="en-CA" dirty="0" smtClean="0"/>
              <a:t>Know </a:t>
            </a:r>
            <a:r>
              <a:rPr lang="en-CA" dirty="0" smtClean="0"/>
              <a:t>how to access the address of data in </a:t>
            </a:r>
            <a:r>
              <a:rPr lang="en-CA" dirty="0" smtClean="0"/>
              <a:t>memory</a:t>
            </a:r>
          </a:p>
          <a:p>
            <a:pPr lvl="1"/>
            <a:r>
              <a:rPr lang="en-US" dirty="0" smtClean="0"/>
              <a:t>Know how to access and manipulate data at a memory location</a:t>
            </a:r>
            <a:endParaRPr lang="en-CA" dirty="0" smtClean="0"/>
          </a:p>
          <a:p>
            <a:pPr lvl="1"/>
            <a:r>
              <a:rPr lang="en-CA" dirty="0" smtClean="0"/>
              <a:t>Understand the size of addresses on different computer </a:t>
            </a:r>
            <a:r>
              <a:rPr lang="en-CA" dirty="0" smtClean="0"/>
              <a:t>architectures</a:t>
            </a:r>
          </a:p>
          <a:p>
            <a:pPr lvl="1"/>
            <a:r>
              <a:rPr lang="en-US" dirty="0" smtClean="0"/>
              <a:t>You know about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endParaRPr lang="en-CA" dirty="0" smtClean="0">
              <a:latin typeface="Consolas" panose="020B0609020204030204" pitchFamily="49" charset="0"/>
            </a:endParaRPr>
          </a:p>
          <a:p>
            <a:pPr lvl="1"/>
            <a:endParaRPr lang="en-CA"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7425"/>
    </mc:Choice>
    <mc:Fallback>
      <p:transition spd="slow" advTm="47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https://en.wikipedia.org/wiki/Pointer_(computer_programming)</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3377"/>
    </mc:Choice>
    <mc:Fallback>
      <p:transition spd="slow" advTm="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833"/>
    </mc:Choice>
    <mc:Fallback>
      <p:transition spd="slow" advTm="1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Revisit the concept of an address</a:t>
            </a:r>
          </a:p>
          <a:p>
            <a:pPr lvl="1"/>
            <a:r>
              <a:rPr lang="en-CA" dirty="0" smtClean="0"/>
              <a:t>Consider how to store them</a:t>
            </a:r>
          </a:p>
          <a:p>
            <a:pPr lvl="1"/>
            <a:r>
              <a:rPr lang="en-CA" dirty="0" smtClean="0"/>
              <a:t>Look at some examples and naming conventions</a:t>
            </a:r>
          </a:p>
          <a:p>
            <a:pPr lvl="1"/>
            <a:r>
              <a:rPr lang="en-CA" dirty="0" smtClean="0"/>
              <a:t>Understand the size of addresses</a:t>
            </a:r>
          </a:p>
          <a:p>
            <a:pPr lvl="1"/>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17701"/>
    </mc:Choice>
    <mc:Fallback>
      <p:transition spd="slow" advTm="17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272"/>
    </mc:Choice>
    <mc:Fallback>
      <p:transition spd="slow" advTm="3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Addresses</a:t>
            </a:r>
            <a:endParaRPr lang="en-CA" dirty="0"/>
          </a:p>
        </p:txBody>
      </p:sp>
      <p:sp>
        <p:nvSpPr>
          <p:cNvPr id="3" name="Content Placeholder 2"/>
          <p:cNvSpPr>
            <a:spLocks noGrp="1"/>
          </p:cNvSpPr>
          <p:nvPr>
            <p:ph idx="1"/>
          </p:nvPr>
        </p:nvSpPr>
        <p:spPr/>
        <p:txBody>
          <a:bodyPr/>
          <a:lstStyle/>
          <a:p>
            <a:r>
              <a:rPr lang="en-CA" dirty="0" smtClean="0"/>
              <a:t>Recall that we have seen that</a:t>
            </a:r>
          </a:p>
          <a:p>
            <a:pPr lvl="1"/>
            <a:r>
              <a:rPr lang="en-CA" dirty="0" smtClean="0"/>
              <a:t>Memory is byte addressable</a:t>
            </a:r>
          </a:p>
          <a:p>
            <a:pPr lvl="2"/>
            <a:r>
              <a:rPr lang="en-CA" dirty="0" smtClean="0"/>
              <a:t>Every byte has a separate address</a:t>
            </a:r>
          </a:p>
          <a:p>
            <a:pPr lvl="2"/>
            <a:r>
              <a:rPr lang="en-CA" dirty="0" smtClean="0"/>
              <a:t>It is convenient to represent these addresses using hexadecimal</a:t>
            </a:r>
          </a:p>
          <a:p>
            <a:pPr lvl="1"/>
            <a:r>
              <a:rPr lang="en-CA" dirty="0" smtClean="0"/>
              <a:t>The size of an address is fixed for a specific processor</a:t>
            </a:r>
          </a:p>
          <a:p>
            <a:pPr lvl="2"/>
            <a:r>
              <a:rPr lang="en-CA" dirty="0" smtClean="0"/>
              <a:t>Most general processors have 64-bits addresses</a:t>
            </a:r>
          </a:p>
          <a:p>
            <a:pPr lvl="2"/>
            <a:r>
              <a:rPr lang="en-CA" dirty="0" smtClean="0"/>
              <a:t>Microcontrollers generally have up to 32-bit addresses</a:t>
            </a:r>
          </a:p>
          <a:p>
            <a:pPr lvl="2"/>
            <a:r>
              <a:rPr lang="en-CA" dirty="0" smtClean="0"/>
              <a:t>The PIC 10F200 microcontroller has 8-bit addresses</a:t>
            </a:r>
          </a:p>
          <a:p>
            <a:pPr lvl="3"/>
            <a:r>
              <a:rPr lang="en-CA" dirty="0" smtClean="0"/>
              <a:t>It costs </a:t>
            </a:r>
            <a:r>
              <a:rPr lang="en-CA" dirty="0"/>
              <a:t>less than 50¢</a:t>
            </a: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111539"/>
    </mc:Choice>
    <mc:Fallback>
      <p:transition spd="slow" advTm="11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Addresses</a:t>
            </a:r>
            <a:endParaRPr lang="en-CA" dirty="0"/>
          </a:p>
        </p:txBody>
      </p:sp>
      <p:sp>
        <p:nvSpPr>
          <p:cNvPr id="3" name="Content Placeholder 2"/>
          <p:cNvSpPr>
            <a:spLocks noGrp="1"/>
          </p:cNvSpPr>
          <p:nvPr>
            <p:ph idx="1"/>
          </p:nvPr>
        </p:nvSpPr>
        <p:spPr/>
        <p:txBody>
          <a:bodyPr/>
          <a:lstStyle/>
          <a:p>
            <a:r>
              <a:rPr lang="en-CA" dirty="0" smtClean="0"/>
              <a:t>The different integer types store various numbers of bits:</a:t>
            </a:r>
            <a:endParaRPr lang="en-CA" sz="1800" dirty="0">
              <a:latin typeface="Consolas" panose="020B0609020204030204" pitchFamily="49" charset="0"/>
              <a:cs typeface="Consolas" panose="020B0609020204030204" pitchFamily="49" charset="0"/>
            </a:endParaRPr>
          </a:p>
          <a:p>
            <a:endParaRPr lang="en-CA" sz="1800" dirty="0" smtClean="0"/>
          </a:p>
          <a:p>
            <a:endParaRPr lang="en-CA" sz="1800" dirty="0"/>
          </a:p>
          <a:p>
            <a:endParaRPr lang="en-CA" sz="1800" dirty="0" smtClean="0"/>
          </a:p>
          <a:p>
            <a:endParaRPr lang="en-CA" sz="1800" dirty="0"/>
          </a:p>
          <a:p>
            <a:endParaRPr lang="en-CA" sz="1800" dirty="0" smtClean="0"/>
          </a:p>
          <a:p>
            <a:endParaRPr lang="en-CA" sz="1800" dirty="0"/>
          </a:p>
          <a:p>
            <a:endParaRPr lang="en-CA" sz="1800" dirty="0" smtClean="0"/>
          </a:p>
          <a:p>
            <a:pPr marL="457200" lvl="1" indent="0">
              <a:buNone/>
            </a:pPr>
            <a:endParaRPr lang="en-CA" sz="1600" dirty="0"/>
          </a:p>
          <a:p>
            <a:pPr lvl="1"/>
            <a:r>
              <a:rPr lang="en-CA" dirty="0" smtClean="0"/>
              <a:t>Question: Can we not just store an address?</a:t>
            </a:r>
            <a:endParaRPr lang="en-CA" dirty="0">
              <a:latin typeface="Consolas" panose="020B0609020204030204" pitchFamily="49" charset="0"/>
              <a:cs typeface="Consolas" panose="020B0609020204030204" pitchFamily="4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17956035"/>
              </p:ext>
            </p:extLst>
          </p:nvPr>
        </p:nvGraphicFramePr>
        <p:xfrm>
          <a:off x="2627784" y="2078856"/>
          <a:ext cx="2952328" cy="1854200"/>
        </p:xfrm>
        <a:graphic>
          <a:graphicData uri="http://schemas.openxmlformats.org/drawingml/2006/table">
            <a:tbl>
              <a:tblPr>
                <a:tableStyleId>{5C22544A-7EE6-4342-B048-85BDC9FD1C3A}</a:tableStyleId>
              </a:tblPr>
              <a:tblGrid>
                <a:gridCol w="2132237">
                  <a:extLst>
                    <a:ext uri="{9D8B030D-6E8A-4147-A177-3AD203B41FA5}">
                      <a16:colId xmlns:a16="http://schemas.microsoft.com/office/drawing/2014/main" xmlns="" val="20000"/>
                    </a:ext>
                  </a:extLst>
                </a:gridCol>
                <a:gridCol w="820091">
                  <a:extLst>
                    <a:ext uri="{9D8B030D-6E8A-4147-A177-3AD203B41FA5}">
                      <a16:colId xmlns:a16="http://schemas.microsoft.com/office/drawing/2014/main" xmlns="" val="20001"/>
                    </a:ext>
                  </a:extLst>
                </a:gridCol>
              </a:tblGrid>
              <a:tr h="370840">
                <a:tc>
                  <a:txBody>
                    <a:bodyPr/>
                    <a:lstStyle/>
                    <a:p>
                      <a:pPr algn="ctr"/>
                      <a:r>
                        <a:rPr lang="en-CA" b="1" dirty="0" smtClean="0"/>
                        <a:t>Type</a:t>
                      </a:r>
                      <a:endParaRPr lang="en-CA"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b="1" dirty="0" smtClean="0"/>
                        <a:t>Bits</a:t>
                      </a:r>
                      <a:endParaRPr lang="en-CA"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0840">
                <a:tc>
                  <a:txBody>
                    <a:bodyPr/>
                    <a:lstStyle/>
                    <a:p>
                      <a:r>
                        <a:rPr lang="en-CA" dirty="0" smtClean="0">
                          <a:latin typeface="Consolas" panose="020B0609020204030204" pitchFamily="49" charset="0"/>
                          <a:cs typeface="Consolas" panose="020B0609020204030204" pitchFamily="49" charset="0"/>
                        </a:rPr>
                        <a:t>unsigned char</a:t>
                      </a:r>
                      <a:endParaRPr lang="en-CA" dirty="0">
                        <a:latin typeface="Consolas" panose="020B0609020204030204" pitchFamily="49" charset="0"/>
                        <a:cs typeface="Consolas" panose="020B0609020204030204" pitchFamily="49"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CA" dirty="0" smtClean="0"/>
                        <a:t>  8</a:t>
                      </a:r>
                      <a:endParaRPr lang="en-CA"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p>
                      <a:r>
                        <a:rPr lang="en-CA" dirty="0" smtClean="0">
                          <a:latin typeface="Consolas" panose="020B0609020204030204" pitchFamily="49" charset="0"/>
                          <a:cs typeface="Consolas" panose="020B0609020204030204" pitchFamily="49" charset="0"/>
                        </a:rPr>
                        <a:t>unsigned short</a:t>
                      </a:r>
                      <a:endParaRPr lang="en-CA" dirty="0">
                        <a:latin typeface="Consolas" panose="020B0609020204030204" pitchFamily="49" charset="0"/>
                        <a:cs typeface="Consolas" panose="020B0609020204030204" pitchFamily="49"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CA" dirty="0" smtClean="0"/>
                        <a:t>16</a:t>
                      </a:r>
                      <a:endParaRPr lang="en-CA"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70840">
                <a:tc>
                  <a:txBody>
                    <a:bodyPr/>
                    <a:lstStyle/>
                    <a:p>
                      <a:r>
                        <a:rPr lang="en-CA" dirty="0" smtClean="0">
                          <a:latin typeface="Consolas" panose="020B0609020204030204" pitchFamily="49" charset="0"/>
                          <a:cs typeface="Consolas" panose="020B0609020204030204" pitchFamily="49" charset="0"/>
                        </a:rPr>
                        <a:t>unsigned </a:t>
                      </a:r>
                      <a:r>
                        <a:rPr lang="en-CA" dirty="0" err="1" smtClean="0">
                          <a:latin typeface="Consolas" panose="020B0609020204030204" pitchFamily="49" charset="0"/>
                          <a:cs typeface="Consolas" panose="020B0609020204030204" pitchFamily="49" charset="0"/>
                        </a:rPr>
                        <a:t>int</a:t>
                      </a:r>
                      <a:endParaRPr lang="en-CA" dirty="0">
                        <a:latin typeface="Consolas" panose="020B0609020204030204" pitchFamily="49" charset="0"/>
                        <a:cs typeface="Consolas" panose="020B0609020204030204" pitchFamily="49"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CA" dirty="0" smtClean="0"/>
                        <a:t>32</a:t>
                      </a:r>
                      <a:endParaRPr lang="en-CA"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70840">
                <a:tc>
                  <a:txBody>
                    <a:bodyPr/>
                    <a:lstStyle/>
                    <a:p>
                      <a:r>
                        <a:rPr lang="en-CA" dirty="0" smtClean="0">
                          <a:latin typeface="Consolas" panose="020B0609020204030204" pitchFamily="49" charset="0"/>
                          <a:cs typeface="Consolas" panose="020B0609020204030204" pitchFamily="49" charset="0"/>
                        </a:rPr>
                        <a:t>unsigned long</a:t>
                      </a:r>
                      <a:endParaRPr lang="en-CA" dirty="0">
                        <a:latin typeface="Consolas" panose="020B0609020204030204" pitchFamily="49" charset="0"/>
                        <a:cs typeface="Consolas" panose="020B0609020204030204" pitchFamily="49"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dirty="0" smtClean="0"/>
                        <a:t>64</a:t>
                      </a:r>
                      <a:endParaRPr lang="en-CA"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bl>
          </a:graphicData>
        </a:graphic>
      </p:graphicFrame>
      <p:sp>
        <p:nvSpPr>
          <p:cNvPr id="6" name="Rectangle 5"/>
          <p:cNvSpPr/>
          <p:nvPr/>
        </p:nvSpPr>
        <p:spPr>
          <a:xfrm>
            <a:off x="5868144" y="2454341"/>
            <a:ext cx="1415772" cy="369332"/>
          </a:xfrm>
          <a:prstGeom prst="rect">
            <a:avLst/>
          </a:prstGeom>
        </p:spPr>
        <p:txBody>
          <a:bodyPr wrap="none">
            <a:spAutoFit/>
          </a:bodyPr>
          <a:lstStyle/>
          <a:p>
            <a:r>
              <a:rPr lang="en-CA" dirty="0" smtClean="0">
                <a:latin typeface="Georgia" panose="02040502050405020303" pitchFamily="18" charset="0"/>
              </a:rPr>
              <a:t>PIC 10F200</a:t>
            </a:r>
            <a:endParaRPr lang="en-CA" dirty="0">
              <a:latin typeface="Georgia" panose="02040502050405020303" pitchFamily="18" charset="0"/>
            </a:endParaRPr>
          </a:p>
        </p:txBody>
      </p:sp>
      <p:sp>
        <p:nvSpPr>
          <p:cNvPr id="7" name="Rectangle 6"/>
          <p:cNvSpPr/>
          <p:nvPr/>
        </p:nvSpPr>
        <p:spPr>
          <a:xfrm>
            <a:off x="5868144" y="3179523"/>
            <a:ext cx="1122423" cy="369332"/>
          </a:xfrm>
          <a:prstGeom prst="rect">
            <a:avLst/>
          </a:prstGeom>
        </p:spPr>
        <p:txBody>
          <a:bodyPr wrap="none">
            <a:spAutoFit/>
          </a:bodyPr>
          <a:lstStyle/>
          <a:p>
            <a:r>
              <a:rPr lang="en-CA" dirty="0" smtClean="0">
                <a:latin typeface="Georgia" panose="02040502050405020303" pitchFamily="18" charset="0"/>
              </a:rPr>
              <a:t>Intel 486</a:t>
            </a:r>
            <a:endParaRPr lang="en-CA" dirty="0">
              <a:latin typeface="Georgia" panose="02040502050405020303" pitchFamily="18" charset="0"/>
            </a:endParaRPr>
          </a:p>
        </p:txBody>
      </p:sp>
      <p:sp>
        <p:nvSpPr>
          <p:cNvPr id="8" name="Rectangle 7"/>
          <p:cNvSpPr/>
          <p:nvPr/>
        </p:nvSpPr>
        <p:spPr>
          <a:xfrm>
            <a:off x="5868144" y="3544665"/>
            <a:ext cx="2656496" cy="369332"/>
          </a:xfrm>
          <a:prstGeom prst="rect">
            <a:avLst/>
          </a:prstGeom>
        </p:spPr>
        <p:txBody>
          <a:bodyPr wrap="none">
            <a:spAutoFit/>
          </a:bodyPr>
          <a:lstStyle/>
          <a:p>
            <a:r>
              <a:rPr lang="en-CA" dirty="0" smtClean="0">
                <a:latin typeface="Georgia" panose="02040502050405020303" pitchFamily="18" charset="0"/>
              </a:rPr>
              <a:t>Most computers today…</a:t>
            </a:r>
            <a:endParaRPr lang="en-CA" dirty="0">
              <a:latin typeface="Georgia" panose="02040502050405020303"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71877842"/>
      </p:ext>
    </p:extLst>
  </p:cSld>
  <p:clrMapOvr>
    <a:masterClrMapping/>
  </p:clrMapOvr>
  <mc:AlternateContent xmlns:mc="http://schemas.openxmlformats.org/markup-compatibility/2006">
    <mc:Choice xmlns:p14="http://schemas.microsoft.com/office/powerpoint/2010/main" Requires="p14">
      <p:transition spd="slow" p14:dur="2000" advTm="76901"/>
    </mc:Choice>
    <mc:Fallback>
      <p:transition spd="slow" advTm="76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Addresses</a:t>
            </a:r>
            <a:endParaRPr lang="en-CA" dirty="0"/>
          </a:p>
        </p:txBody>
      </p:sp>
      <p:sp>
        <p:nvSpPr>
          <p:cNvPr id="3" name="Content Placeholder 2"/>
          <p:cNvSpPr>
            <a:spLocks noGrp="1"/>
          </p:cNvSpPr>
          <p:nvPr>
            <p:ph idx="1"/>
          </p:nvPr>
        </p:nvSpPr>
        <p:spPr/>
        <p:txBody>
          <a:bodyPr/>
          <a:lstStyle/>
          <a:p>
            <a:r>
              <a:rPr lang="en-CA" dirty="0" smtClean="0"/>
              <a:t>We </a:t>
            </a:r>
            <a:r>
              <a:rPr lang="en-CA" dirty="0" smtClean="0"/>
              <a:t>could </a:t>
            </a:r>
            <a:r>
              <a:rPr lang="en-CA" dirty="0" smtClean="0"/>
              <a:t>have a primitive data type </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address_t</a:t>
            </a:r>
            <a:r>
              <a:rPr lang="en-CA" dirty="0" smtClean="0">
                <a:latin typeface="Consolas" panose="020B0609020204030204" pitchFamily="49" charset="0"/>
                <a:cs typeface="Consolas" panose="020B0609020204030204" pitchFamily="49" charset="0"/>
              </a:rPr>
              <a:t>'</a:t>
            </a:r>
            <a:r>
              <a:rPr lang="en-CA" dirty="0" smtClean="0"/>
              <a:t>:</a:t>
            </a:r>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int</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array[10</a:t>
            </a:r>
            <a:r>
              <a:rPr lang="en-CA" dirty="0" smtClean="0">
                <a:latin typeface="Consolas" panose="020B0609020204030204" pitchFamily="49" charset="0"/>
                <a:cs typeface="Consolas" panose="020B0609020204030204" pitchFamily="49" charset="0"/>
              </a:rPr>
              <a:t>];</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b="1" dirty="0" err="1" smtClean="0">
                <a:solidFill>
                  <a:srgbClr val="FF0000"/>
                </a:solidFill>
                <a:latin typeface="Consolas" panose="020B0609020204030204" pitchFamily="49" charset="0"/>
                <a:cs typeface="Consolas" panose="020B0609020204030204" pitchFamily="49" charset="0"/>
              </a:rPr>
              <a:t>address_t</a:t>
            </a:r>
            <a:r>
              <a:rPr lang="en-CA" dirty="0" smtClean="0">
                <a:solidFill>
                  <a:srgbClr val="FF0000"/>
                </a:solidFill>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addr_array</a:t>
            </a:r>
            <a:r>
              <a:rPr lang="en-CA" dirty="0" smtClean="0">
                <a:latin typeface="Consolas" panose="020B0609020204030204" pitchFamily="49" charset="0"/>
                <a:cs typeface="Consolas" panose="020B0609020204030204" pitchFamily="49" charset="0"/>
              </a:rPr>
              <a:t>{ array };</a:t>
            </a:r>
            <a:endParaRPr lang="en-CA" dirty="0" smtClean="0">
              <a:latin typeface="Consolas" panose="020B0609020204030204" pitchFamily="49" charset="0"/>
              <a:cs typeface="Consolas" panose="020B0609020204030204" pitchFamily="49" charset="0"/>
            </a:endParaRP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The variable </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addr_array</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is now stores</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the address of </a:t>
            </a:r>
            <a:r>
              <a:rPr lang="en-CA" dirty="0" smtClean="0">
                <a:latin typeface="Consolas" panose="020B0609020204030204" pitchFamily="49" charset="0"/>
                <a:cs typeface="Consolas" panose="020B0609020204030204" pitchFamily="49" charset="0"/>
              </a:rPr>
              <a:t>'array'</a:t>
            </a:r>
            <a:endParaRPr lang="en-CA" dirty="0">
              <a:latin typeface="Consolas" panose="020B0609020204030204" pitchFamily="49" charset="0"/>
              <a:cs typeface="Consolas" panose="020B0609020204030204" pitchFamily="49" charset="0"/>
            </a:endParaRP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 These should print the same value</a:t>
            </a:r>
          </a:p>
          <a:p>
            <a:pPr marL="800100" lvl="2" indent="0">
              <a:buNone/>
            </a:pPr>
            <a:r>
              <a:rPr lang="en-CA" dirty="0" smtClean="0">
                <a:latin typeface="Consolas" panose="020B0609020204030204" pitchFamily="49" charset="0"/>
                <a:cs typeface="Consolas" panose="020B0609020204030204" pitchFamily="49" charset="0"/>
              </a:rPr>
              <a:t>    std::cout &lt;&lt; </a:t>
            </a:r>
            <a:r>
              <a:rPr lang="en-CA" dirty="0" smtClean="0">
                <a:latin typeface="Consolas" panose="020B0609020204030204" pitchFamily="49" charset="0"/>
                <a:cs typeface="Consolas" panose="020B0609020204030204" pitchFamily="49" charset="0"/>
              </a:rPr>
              <a:t>array </a:t>
            </a:r>
            <a:r>
              <a:rPr lang="en-CA" dirty="0" smtClean="0">
                <a:latin typeface="Consolas" panose="020B0609020204030204" pitchFamily="49" charset="0"/>
                <a:cs typeface="Consolas" panose="020B0609020204030204" pitchFamily="49" charset="0"/>
              </a:rPr>
              <a:t>&lt;&lt; std::endl;</a:t>
            </a:r>
          </a:p>
          <a:p>
            <a:pPr marL="800100" lvl="2" indent="0">
              <a:buNone/>
            </a:pPr>
            <a:r>
              <a:rPr lang="en-CA" dirty="0">
                <a:latin typeface="Consolas" panose="020B0609020204030204" pitchFamily="49" charset="0"/>
                <a:cs typeface="Consolas" panose="020B0609020204030204" pitchFamily="49" charset="0"/>
              </a:rPr>
              <a:t>    std::cout &lt;&lt; </a:t>
            </a:r>
            <a:r>
              <a:rPr lang="en-CA" dirty="0" err="1" smtClean="0">
                <a:latin typeface="Consolas" panose="020B0609020204030204" pitchFamily="49" charset="0"/>
                <a:cs typeface="Consolas" panose="020B0609020204030204" pitchFamily="49" charset="0"/>
              </a:rPr>
              <a:t>addr_array</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&lt;&lt; std::endl;</a:t>
            </a:r>
          </a:p>
          <a:p>
            <a:pPr marL="800100" lvl="2" indent="0">
              <a:buNone/>
            </a:pPr>
            <a:r>
              <a:rPr lang="en-CA" dirty="0" smtClean="0">
                <a:latin typeface="Consolas" panose="020B0609020204030204" pitchFamily="49" charset="0"/>
                <a:cs typeface="Consolas" panose="020B0609020204030204" pitchFamily="49" charset="0"/>
              </a:rPr>
              <a:t>    // Carry on...</a:t>
            </a: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return 0;</a:t>
            </a:r>
          </a:p>
          <a:p>
            <a:pPr marL="800100" lvl="2" indent="0">
              <a:buNone/>
            </a:pPr>
            <a:r>
              <a:rPr lang="en-CA" dirty="0" smtClean="0">
                <a:latin typeface="Consolas" panose="020B0609020204030204" pitchFamily="49" charset="0"/>
                <a:cs typeface="Consolas" panose="020B0609020204030204" pitchFamily="49" charset="0"/>
              </a:rPr>
              <a:t>}</a:t>
            </a:r>
          </a:p>
        </p:txBody>
      </p:sp>
      <p:sp>
        <p:nvSpPr>
          <p:cNvPr id="5" name="Rounded Rectangle 4"/>
          <p:cNvSpPr/>
          <p:nvPr/>
        </p:nvSpPr>
        <p:spPr>
          <a:xfrm>
            <a:off x="1763688" y="2299174"/>
            <a:ext cx="1872208"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763688" y="2636912"/>
            <a:ext cx="388843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763688" y="4603430"/>
            <a:ext cx="4824536" cy="6977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36283354"/>
      </p:ext>
    </p:extLst>
  </p:cSld>
  <p:clrMapOvr>
    <a:masterClrMapping/>
  </p:clrMapOvr>
  <mc:AlternateContent xmlns:mc="http://schemas.openxmlformats.org/markup-compatibility/2006">
    <mc:Choice xmlns:p14="http://schemas.microsoft.com/office/powerpoint/2010/main" Requires="p14">
      <p:transition spd="slow" p14:dur="2000" advTm="70737"/>
    </mc:Choice>
    <mc:Fallback>
      <p:transition spd="slow" advTm="7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Addresses</a:t>
            </a:r>
            <a:endParaRPr lang="en-CA" dirty="0"/>
          </a:p>
        </p:txBody>
      </p:sp>
      <p:sp>
        <p:nvSpPr>
          <p:cNvPr id="3" name="Content Placeholder 2"/>
          <p:cNvSpPr>
            <a:spLocks noGrp="1"/>
          </p:cNvSpPr>
          <p:nvPr>
            <p:ph idx="1"/>
          </p:nvPr>
        </p:nvSpPr>
        <p:spPr/>
        <p:txBody>
          <a:bodyPr/>
          <a:lstStyle/>
          <a:p>
            <a:r>
              <a:rPr lang="en-CA" dirty="0" smtClean="0"/>
              <a:t>Problem: We have an address, but what is there?</a:t>
            </a:r>
          </a:p>
          <a:p>
            <a:pPr lvl="1"/>
            <a:r>
              <a:rPr lang="en-CA" dirty="0" smtClean="0"/>
              <a:t>Is it an </a:t>
            </a:r>
            <a:r>
              <a:rPr lang="en-CA" dirty="0" smtClean="0">
                <a:latin typeface="Consolas" panose="020B0609020204030204" pitchFamily="49" charset="0"/>
                <a:cs typeface="Consolas" panose="020B0609020204030204" pitchFamily="49" charset="0"/>
              </a:rPr>
              <a:t>int</a:t>
            </a:r>
            <a:r>
              <a:rPr lang="en-CA" dirty="0" smtClean="0"/>
              <a:t>?</a:t>
            </a:r>
          </a:p>
          <a:p>
            <a:pPr lvl="1"/>
            <a:r>
              <a:rPr lang="en-CA" dirty="0" smtClean="0"/>
              <a:t>Is it a </a:t>
            </a:r>
            <a:r>
              <a:rPr lang="en-CA" dirty="0" smtClean="0">
                <a:latin typeface="Consolas" panose="020B0609020204030204" pitchFamily="49" charset="0"/>
                <a:cs typeface="Consolas" panose="020B0609020204030204" pitchFamily="49" charset="0"/>
              </a:rPr>
              <a:t>double</a:t>
            </a:r>
            <a:r>
              <a:rPr lang="en-CA" dirty="0" smtClean="0"/>
              <a:t> or a </a:t>
            </a:r>
            <a:r>
              <a:rPr lang="en-CA" dirty="0" smtClean="0">
                <a:latin typeface="Consolas" panose="020B0609020204030204" pitchFamily="49" charset="0"/>
                <a:cs typeface="Consolas" panose="020B0609020204030204" pitchFamily="49" charset="0"/>
              </a:rPr>
              <a:t>float</a:t>
            </a:r>
            <a:r>
              <a:rPr lang="en-CA" dirty="0" smtClean="0"/>
              <a:t>?</a:t>
            </a:r>
          </a:p>
          <a:p>
            <a:pPr marL="457200" lvl="1" indent="0">
              <a:buNone/>
            </a:pPr>
            <a:endParaRPr lang="en-CA" dirty="0"/>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int </a:t>
            </a:r>
            <a:r>
              <a:rPr lang="en-CA" dirty="0" err="1" smtClean="0">
                <a:latin typeface="Consolas" panose="020B0609020204030204" pitchFamily="49" charset="0"/>
                <a:cs typeface="Consolas" panose="020B0609020204030204" pitchFamily="49" charset="0"/>
              </a:rPr>
              <a:t>array_a</a:t>
            </a:r>
            <a:r>
              <a:rPr lang="en-CA" dirty="0" smtClean="0">
                <a:latin typeface="Consolas" panose="020B0609020204030204" pitchFamily="49" charset="0"/>
                <a:cs typeface="Consolas" panose="020B0609020204030204" pitchFamily="49" charset="0"/>
              </a:rPr>
              <a:t>[10];</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double </a:t>
            </a:r>
            <a:r>
              <a:rPr lang="en-CA" dirty="0" err="1" smtClean="0">
                <a:latin typeface="Consolas" panose="020B0609020204030204" pitchFamily="49" charset="0"/>
                <a:cs typeface="Consolas" panose="020B0609020204030204" pitchFamily="49" charset="0"/>
              </a:rPr>
              <a:t>array_b</a:t>
            </a:r>
            <a:r>
              <a:rPr lang="en-CA" dirty="0" smtClean="0">
                <a:latin typeface="Consolas" panose="020B0609020204030204" pitchFamily="49" charset="0"/>
                <a:cs typeface="Consolas" panose="020B0609020204030204" pitchFamily="49" charset="0"/>
              </a:rPr>
              <a:t>[10</a:t>
            </a:r>
            <a:r>
              <a:rPr lang="en-CA" dirty="0">
                <a:latin typeface="Consolas" panose="020B0609020204030204" pitchFamily="49" charset="0"/>
                <a:cs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    </a:t>
            </a:r>
            <a:r>
              <a:rPr lang="en-CA" b="1" dirty="0" err="1" smtClean="0">
                <a:solidFill>
                  <a:srgbClr val="FF0000"/>
                </a:solidFill>
                <a:latin typeface="Consolas" panose="020B0609020204030204" pitchFamily="49" charset="0"/>
                <a:cs typeface="Consolas" panose="020B0609020204030204" pitchFamily="49" charset="0"/>
              </a:rPr>
              <a:t>address_t</a:t>
            </a:r>
            <a:r>
              <a:rPr lang="en-CA" dirty="0" smtClean="0">
                <a:solidFill>
                  <a:srgbClr val="FF0000"/>
                </a:solidFill>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addr_a</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array_a</a:t>
            </a:r>
            <a:r>
              <a:rPr lang="en-CA" dirty="0" smtClean="0">
                <a:latin typeface="Consolas" panose="020B0609020204030204" pitchFamily="49" charset="0"/>
                <a:cs typeface="Consolas" panose="020B0609020204030204" pitchFamily="49" charset="0"/>
              </a:rPr>
              <a:t> };</a:t>
            </a: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b="1" dirty="0" err="1" smtClean="0">
                <a:solidFill>
                  <a:srgbClr val="FF0000"/>
                </a:solidFill>
                <a:latin typeface="Consolas" panose="020B0609020204030204" pitchFamily="49" charset="0"/>
                <a:cs typeface="Consolas" panose="020B0609020204030204" pitchFamily="49" charset="0"/>
              </a:rPr>
              <a:t>address_t</a:t>
            </a:r>
            <a:r>
              <a:rPr lang="en-CA" dirty="0" smtClean="0">
                <a:solidFill>
                  <a:srgbClr val="FF0000"/>
                </a:solidFill>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addr_b</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array_b</a:t>
            </a:r>
            <a:r>
              <a:rPr lang="en-CA" dirty="0" smtClean="0">
                <a:latin typeface="Consolas" panose="020B0609020204030204" pitchFamily="49" charset="0"/>
                <a:cs typeface="Consolas" panose="020B0609020204030204" pitchFamily="49" charset="0"/>
              </a:rPr>
              <a:t> };</a:t>
            </a:r>
            <a:endParaRPr lang="en-CA" dirty="0" smtClean="0">
              <a:latin typeface="Consolas" panose="020B0609020204030204" pitchFamily="49" charset="0"/>
              <a:cs typeface="Consolas" panose="020B0609020204030204" pitchFamily="49" charset="0"/>
            </a:endParaRP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endParaRPr lang="en-CA" dirty="0">
              <a:latin typeface="Consolas" panose="020B0609020204030204" pitchFamily="49" charset="0"/>
              <a:cs typeface="Consolas" panose="020B0609020204030204" pitchFamily="49" charset="0"/>
            </a:endParaRPr>
          </a:p>
          <a:p>
            <a:pPr marL="800100" lvl="2" indent="0">
              <a:buNone/>
            </a:pPr>
            <a:endParaRPr lang="en-CA" dirty="0" smtClean="0">
              <a:latin typeface="Consolas" panose="020B0609020204030204" pitchFamily="49" charset="0"/>
              <a:cs typeface="Consolas" panose="020B0609020204030204" pitchFamily="49" charset="0"/>
            </a:endParaRPr>
          </a:p>
          <a:p>
            <a:endParaRPr lang="en-CA" sz="1800" dirty="0" smtClean="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67242189"/>
      </p:ext>
    </p:extLst>
  </p:cSld>
  <p:clrMapOvr>
    <a:masterClrMapping/>
  </p:clrMapOvr>
  <mc:AlternateContent xmlns:mc="http://schemas.openxmlformats.org/markup-compatibility/2006">
    <mc:Choice xmlns:p14="http://schemas.microsoft.com/office/powerpoint/2010/main" Requires="p14">
      <p:transition spd="slow" p14:dur="2000" advTm="56540"/>
    </mc:Choice>
    <mc:Fallback>
      <p:transition spd="slow" advTm="5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Addresses</a:t>
            </a:r>
            <a:endParaRPr lang="en-CA" dirty="0"/>
          </a:p>
        </p:txBody>
      </p:sp>
      <p:sp>
        <p:nvSpPr>
          <p:cNvPr id="3" name="Content Placeholder 2"/>
          <p:cNvSpPr>
            <a:spLocks noGrp="1"/>
          </p:cNvSpPr>
          <p:nvPr>
            <p:ph idx="1"/>
          </p:nvPr>
        </p:nvSpPr>
        <p:spPr/>
        <p:txBody>
          <a:bodyPr/>
          <a:lstStyle/>
          <a:p>
            <a:r>
              <a:rPr lang="en-CA" dirty="0" smtClean="0"/>
              <a:t>C++ has a solution to this:</a:t>
            </a:r>
          </a:p>
          <a:p>
            <a:pPr lvl="1"/>
            <a:r>
              <a:rPr lang="en-CA" dirty="0" smtClean="0"/>
              <a:t>A variable (local or parameter) is declared to be the “address of an int” or the “address of a double” by prefixing an </a:t>
            </a:r>
            <a:r>
              <a:rPr lang="en-CA" dirty="0" smtClean="0"/>
              <a:t>asterisks to the identifier</a:t>
            </a:r>
            <a:endParaRPr lang="en-CA" dirty="0"/>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int </a:t>
            </a:r>
            <a:r>
              <a:rPr lang="en-CA" dirty="0" err="1" smtClean="0">
                <a:latin typeface="Consolas" panose="020B0609020204030204" pitchFamily="49" charset="0"/>
                <a:cs typeface="Consolas" panose="020B0609020204030204" pitchFamily="49" charset="0"/>
              </a:rPr>
              <a:t>array_a</a:t>
            </a:r>
            <a:r>
              <a:rPr lang="en-CA" dirty="0" smtClean="0">
                <a:latin typeface="Consolas" panose="020B0609020204030204" pitchFamily="49" charset="0"/>
                <a:cs typeface="Consolas" panose="020B0609020204030204" pitchFamily="49" charset="0"/>
              </a:rPr>
              <a:t>[10];</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double </a:t>
            </a:r>
            <a:r>
              <a:rPr lang="en-CA" dirty="0" err="1" smtClean="0">
                <a:latin typeface="Consolas" panose="020B0609020204030204" pitchFamily="49" charset="0"/>
                <a:cs typeface="Consolas" panose="020B0609020204030204" pitchFamily="49" charset="0"/>
              </a:rPr>
              <a:t>array_b</a:t>
            </a:r>
            <a:r>
              <a:rPr lang="en-CA" dirty="0" smtClean="0">
                <a:latin typeface="Consolas" panose="020B0609020204030204" pitchFamily="49" charset="0"/>
                <a:cs typeface="Consolas" panose="020B0609020204030204" pitchFamily="49" charset="0"/>
              </a:rPr>
              <a:t>[10</a:t>
            </a:r>
            <a:r>
              <a:rPr lang="en-CA" dirty="0">
                <a:latin typeface="Consolas" panose="020B0609020204030204" pitchFamily="49" charset="0"/>
                <a:cs typeface="Consolas" panose="020B0609020204030204" pitchFamily="49" charset="0"/>
              </a:rPr>
              <a:t>];</a:t>
            </a: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a:t>
            </a:r>
            <a:r>
              <a:rPr lang="en-CA" b="1" dirty="0" smtClean="0">
                <a:solidFill>
                  <a:srgbClr val="FF0000"/>
                </a:solidFill>
                <a:latin typeface="Consolas" panose="020B0609020204030204" pitchFamily="49" charset="0"/>
                <a:cs typeface="Consolas" panose="020B0609020204030204" pitchFamily="49" charset="0"/>
              </a:rPr>
              <a:t>int *</a:t>
            </a:r>
            <a:r>
              <a:rPr lang="en-CA" dirty="0" err="1" smtClean="0">
                <a:latin typeface="Consolas" panose="020B0609020204030204" pitchFamily="49" charset="0"/>
                <a:cs typeface="Consolas" panose="020B0609020204030204" pitchFamily="49" charset="0"/>
              </a:rPr>
              <a:t>addr_a</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array_a</a:t>
            </a:r>
            <a:r>
              <a:rPr lang="en-CA" dirty="0" smtClean="0">
                <a:latin typeface="Consolas" panose="020B0609020204030204" pitchFamily="49" charset="0"/>
                <a:cs typeface="Consolas" panose="020B0609020204030204" pitchFamily="49" charset="0"/>
              </a:rPr>
              <a:t>};    // '</a:t>
            </a:r>
            <a:r>
              <a:rPr lang="en-CA" dirty="0" err="1" smtClean="0">
                <a:latin typeface="Consolas" panose="020B0609020204030204" pitchFamily="49" charset="0"/>
                <a:cs typeface="Consolas" panose="020B0609020204030204" pitchFamily="49" charset="0"/>
              </a:rPr>
              <a:t>addr_a</a:t>
            </a:r>
            <a:r>
              <a:rPr lang="en-CA" dirty="0" smtClean="0">
                <a:latin typeface="Consolas" panose="020B0609020204030204" pitchFamily="49" charset="0"/>
                <a:cs typeface="Consolas" panose="020B0609020204030204" pitchFamily="49" charset="0"/>
              </a:rPr>
              <a:t>' is a variable</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that stores the address</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of an 'int'</a:t>
            </a: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b="1" dirty="0" smtClean="0">
                <a:solidFill>
                  <a:srgbClr val="FF0000"/>
                </a:solidFill>
                <a:latin typeface="Consolas" panose="020B0609020204030204" pitchFamily="49" charset="0"/>
                <a:cs typeface="Consolas" panose="020B0609020204030204" pitchFamily="49" charset="0"/>
              </a:rPr>
              <a:t>double *</a:t>
            </a:r>
            <a:r>
              <a:rPr lang="en-CA" dirty="0" err="1" smtClean="0">
                <a:latin typeface="Consolas" panose="020B0609020204030204" pitchFamily="49" charset="0"/>
                <a:cs typeface="Consolas" panose="020B0609020204030204" pitchFamily="49" charset="0"/>
              </a:rPr>
              <a:t>addr_b</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array_b</a:t>
            </a:r>
            <a:r>
              <a:rPr lang="en-CA" dirty="0" smtClean="0">
                <a:latin typeface="Consolas" panose="020B0609020204030204" pitchFamily="49" charset="0"/>
                <a:cs typeface="Consolas" panose="020B0609020204030204" pitchFamily="49" charset="0"/>
              </a:rPr>
              <a:t>}; // '</a:t>
            </a:r>
            <a:r>
              <a:rPr lang="en-CA" dirty="0" err="1" smtClean="0">
                <a:latin typeface="Consolas" panose="020B0609020204030204" pitchFamily="49" charset="0"/>
                <a:cs typeface="Consolas" panose="020B0609020204030204" pitchFamily="49" charset="0"/>
              </a:rPr>
              <a:t>addr_b</a:t>
            </a:r>
            <a:r>
              <a:rPr lang="en-CA" dirty="0" smtClean="0">
                <a:latin typeface="Consolas" panose="020B0609020204030204" pitchFamily="49" charset="0"/>
                <a:cs typeface="Consolas" panose="020B0609020204030204" pitchFamily="49" charset="0"/>
              </a:rPr>
              <a:t>' is a variable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that stores the address</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of a 'double'</a:t>
            </a:r>
            <a:endParaRPr lang="en-CA" sz="1800" dirty="0" smtClean="0">
              <a:latin typeface="Consolas" panose="020B0609020204030204" pitchFamily="49" charset="0"/>
              <a:cs typeface="Consolas" panose="020B0609020204030204" pitchFamily="49" charset="0"/>
            </a:endParaRPr>
          </a:p>
        </p:txBody>
      </p:sp>
      <p:sp>
        <p:nvSpPr>
          <p:cNvPr id="5" name="Rounded Rectangle 4"/>
          <p:cNvSpPr/>
          <p:nvPr/>
        </p:nvSpPr>
        <p:spPr>
          <a:xfrm>
            <a:off x="2422911" y="4237341"/>
            <a:ext cx="852945"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2290047" y="4237341"/>
            <a:ext cx="265730"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763688" y="4232239"/>
            <a:ext cx="55376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26084219"/>
      </p:ext>
    </p:extLst>
  </p:cSld>
  <p:clrMapOvr>
    <a:masterClrMapping/>
  </p:clrMapOvr>
  <mc:AlternateContent xmlns:mc="http://schemas.openxmlformats.org/markup-compatibility/2006">
    <mc:Choice xmlns:p14="http://schemas.microsoft.com/office/powerpoint/2010/main" Requires="p14">
      <p:transition spd="slow" p14:dur="2000" advTm="94768"/>
    </mc:Choice>
    <mc:Fallback>
      <p:transition spd="slow" advTm="9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6" grpId="0" animBg="1"/>
      <p:bldP spid="6" grpId="1"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Address of variables</a:t>
            </a:r>
            <a:endParaRPr lang="en-CA" dirty="0"/>
          </a:p>
        </p:txBody>
      </p:sp>
      <p:sp>
        <p:nvSpPr>
          <p:cNvPr id="3" name="Content Placeholder 2"/>
          <p:cNvSpPr>
            <a:spLocks noGrp="1"/>
          </p:cNvSpPr>
          <p:nvPr>
            <p:ph idx="1"/>
          </p:nvPr>
        </p:nvSpPr>
        <p:spPr>
          <a:xfrm>
            <a:off x="457200" y="1600200"/>
            <a:ext cx="8686800" cy="4525963"/>
          </a:xfrm>
        </p:spPr>
        <p:txBody>
          <a:bodyPr/>
          <a:lstStyle/>
          <a:p>
            <a:r>
              <a:rPr lang="en-CA" dirty="0" smtClean="0"/>
              <a:t>Question: What about local variables or parameters?</a:t>
            </a:r>
          </a:p>
          <a:p>
            <a:pPr lvl="1"/>
            <a:r>
              <a:rPr lang="en-CA" dirty="0" smtClean="0"/>
              <a:t>They, too, must have addresses…how can we find those addresses?</a:t>
            </a:r>
          </a:p>
          <a:p>
            <a:pPr lvl="1"/>
            <a:r>
              <a:rPr lang="en-CA" dirty="0" smtClean="0"/>
              <a:t>The unary </a:t>
            </a:r>
            <a:r>
              <a:rPr lang="en-CA" dirty="0" smtClean="0">
                <a:latin typeface="Consolas" panose="020B0609020204030204" pitchFamily="49" charset="0"/>
                <a:cs typeface="Consolas" panose="020B0609020204030204" pitchFamily="49" charset="0"/>
              </a:rPr>
              <a:t>&amp;</a:t>
            </a:r>
            <a:r>
              <a:rPr lang="en-CA" dirty="0" smtClean="0"/>
              <a:t> operator returns the address of the operand</a:t>
            </a:r>
          </a:p>
          <a:p>
            <a:pPr marL="800100" lvl="2" indent="0">
              <a:buNone/>
            </a:pPr>
            <a:r>
              <a:rPr lang="en-CA" sz="1400" dirty="0" smtClean="0">
                <a:latin typeface="Consolas" panose="020B0609020204030204" pitchFamily="49" charset="0"/>
                <a:cs typeface="Consolas" panose="020B0609020204030204" pitchFamily="49" charset="0"/>
              </a:rPr>
              <a:t>void f( int n );</a:t>
            </a:r>
          </a:p>
          <a:p>
            <a:pPr marL="800100" lvl="2" indent="0">
              <a:buNone/>
            </a:pPr>
            <a:endParaRPr lang="en-CA" sz="1400" dirty="0">
              <a:latin typeface="Consolas" panose="020B0609020204030204" pitchFamily="49" charset="0"/>
              <a:cs typeface="Consolas" panose="020B0609020204030204" pitchFamily="49" charset="0"/>
            </a:endParaRPr>
          </a:p>
          <a:p>
            <a:pPr marL="800100" lvl="2" indent="0">
              <a:buNone/>
            </a:pPr>
            <a:r>
              <a:rPr lang="en-CA" sz="1400" dirty="0" smtClean="0">
                <a:latin typeface="Consolas" panose="020B0609020204030204" pitchFamily="49" charset="0"/>
                <a:cs typeface="Consolas" panose="020B0609020204030204" pitchFamily="49" charset="0"/>
              </a:rPr>
              <a:t>void f( int n ) {</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double a;</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long b[10];</a:t>
            </a:r>
            <a:endParaRPr lang="en-CA" sz="1400" dirty="0">
              <a:latin typeface="Consolas" panose="020B0609020204030204" pitchFamily="49" charset="0"/>
              <a:cs typeface="Consolas" panose="020B0609020204030204" pitchFamily="49" charset="0"/>
            </a:endParaRPr>
          </a:p>
          <a:p>
            <a:pPr marL="800100" lvl="2" indent="0">
              <a:buNone/>
            </a:pPr>
            <a:endParaRPr lang="en-CA" sz="1400" dirty="0">
              <a:latin typeface="Consolas" panose="020B0609020204030204" pitchFamily="49" charset="0"/>
              <a:cs typeface="Consolas" panose="020B0609020204030204" pitchFamily="49" charset="0"/>
            </a:endParaRPr>
          </a:p>
          <a:p>
            <a:pPr marL="800100" lvl="2" indent="0">
              <a:buNone/>
            </a:pPr>
            <a:r>
              <a:rPr lang="en-CA" sz="1400" dirty="0" smtClean="0">
                <a:latin typeface="Consolas" panose="020B0609020204030204" pitchFamily="49" charset="0"/>
                <a:cs typeface="Consolas" panose="020B0609020204030204" pitchFamily="49" charset="0"/>
              </a:rPr>
              <a:t>    std::cout &lt;&lt; "The address of the parameter 'n' is      "</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&lt;&lt; &amp;n &lt;&lt; std::endl;</a:t>
            </a:r>
          </a:p>
          <a:p>
            <a:pPr marL="800100" lvl="2"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std::cout &lt;&lt; "The address of the local variable 'a' is "</a:t>
            </a:r>
          </a:p>
          <a:p>
            <a:pPr marL="800100" lvl="2" indent="0">
              <a:buNone/>
            </a:pPr>
            <a:r>
              <a:rPr lang="en-CA" sz="1400" dirty="0" smtClean="0">
                <a:latin typeface="Consolas" panose="020B0609020204030204" pitchFamily="49" charset="0"/>
                <a:cs typeface="Consolas" panose="020B0609020204030204" pitchFamily="49" charset="0"/>
              </a:rPr>
              <a:t>              &lt;&lt; &amp;a &lt;&lt; std::endl;</a:t>
            </a:r>
          </a:p>
          <a:p>
            <a:pPr marL="800100" lvl="2" indent="0">
              <a:buNone/>
            </a:pPr>
            <a:r>
              <a:rPr lang="en-CA" sz="1400" dirty="0">
                <a:latin typeface="Consolas" panose="020B0609020204030204" pitchFamily="49" charset="0"/>
                <a:cs typeface="Consolas" panose="020B0609020204030204" pitchFamily="49" charset="0"/>
              </a:rPr>
              <a:t>    std::cout &lt;&lt; "The address of the local </a:t>
            </a:r>
            <a:r>
              <a:rPr lang="en-CA" sz="1400" dirty="0" smtClean="0">
                <a:latin typeface="Consolas" panose="020B0609020204030204" pitchFamily="49" charset="0"/>
                <a:cs typeface="Consolas" panose="020B0609020204030204" pitchFamily="49" charset="0"/>
              </a:rPr>
              <a:t>array </a:t>
            </a:r>
            <a:r>
              <a:rPr lang="en-CA" sz="1400" dirty="0" smtClean="0">
                <a:latin typeface="Consolas" panose="020B0609020204030204" pitchFamily="49" charset="0"/>
                <a:cs typeface="Consolas" panose="020B0609020204030204" pitchFamily="49" charset="0"/>
              </a:rPr>
              <a:t>'b' </a:t>
            </a:r>
            <a:r>
              <a:rPr lang="en-CA" sz="1400" dirty="0">
                <a:latin typeface="Consolas" panose="020B0609020204030204" pitchFamily="49" charset="0"/>
                <a:cs typeface="Consolas" panose="020B0609020204030204" pitchFamily="49" charset="0"/>
              </a:rPr>
              <a:t>is "</a:t>
            </a:r>
          </a:p>
          <a:p>
            <a:pPr marL="800100" lvl="2" indent="0">
              <a:buNone/>
            </a:pPr>
            <a:r>
              <a:rPr lang="en-CA" sz="1400" dirty="0">
                <a:latin typeface="Consolas" panose="020B0609020204030204" pitchFamily="49" charset="0"/>
                <a:cs typeface="Consolas" panose="020B0609020204030204" pitchFamily="49" charset="0"/>
              </a:rPr>
              <a:t>              &lt;&lt; </a:t>
            </a:r>
            <a:r>
              <a:rPr lang="en-CA" sz="1400" dirty="0" smtClean="0">
                <a:latin typeface="Consolas" panose="020B0609020204030204" pitchFamily="49" charset="0"/>
                <a:cs typeface="Consolas" panose="020B0609020204030204" pitchFamily="49" charset="0"/>
              </a:rPr>
              <a:t>b </a:t>
            </a:r>
            <a:r>
              <a:rPr lang="en-CA" sz="1400" dirty="0">
                <a:latin typeface="Consolas" panose="020B0609020204030204" pitchFamily="49" charset="0"/>
                <a:cs typeface="Consolas" panose="020B0609020204030204" pitchFamily="49" charset="0"/>
              </a:rPr>
              <a:t>&lt;&lt; std::endl;</a:t>
            </a:r>
          </a:p>
          <a:p>
            <a:pPr marL="800100" lvl="2" indent="0">
              <a:buNone/>
            </a:pPr>
            <a:r>
              <a:rPr lang="en-CA" sz="1400" dirty="0" smtClean="0">
                <a:latin typeface="Consolas" panose="020B0609020204030204" pitchFamily="49" charset="0"/>
                <a:cs typeface="Consolas" panose="020B0609020204030204" pitchFamily="49" charset="0"/>
              </a:rPr>
              <a:t>}</a:t>
            </a:r>
          </a:p>
          <a:p>
            <a:pPr marL="800100" lvl="2" indent="0">
              <a:buNone/>
            </a:pPr>
            <a:endParaRPr lang="en-CA" sz="1600" dirty="0" smtClean="0">
              <a:latin typeface="Consolas" panose="020B0609020204030204" pitchFamily="49" charset="0"/>
              <a:cs typeface="Consolas" panose="020B0609020204030204" pitchFamily="49" charset="0"/>
            </a:endParaRPr>
          </a:p>
        </p:txBody>
      </p:sp>
      <p:sp>
        <p:nvSpPr>
          <p:cNvPr id="4" name="Rectangle 3"/>
          <p:cNvSpPr/>
          <p:nvPr/>
        </p:nvSpPr>
        <p:spPr>
          <a:xfrm>
            <a:off x="1763688" y="5877272"/>
            <a:ext cx="6480720" cy="861774"/>
          </a:xfrm>
          <a:prstGeom prst="rect">
            <a:avLst/>
          </a:prstGeom>
        </p:spPr>
        <p:txBody>
          <a:bodyPr wrap="square">
            <a:spAutoFit/>
          </a:bodyPr>
          <a:lstStyle/>
          <a:p>
            <a:r>
              <a:rPr lang="en-CA" sz="1600" dirty="0">
                <a:solidFill>
                  <a:srgbClr val="0070C0"/>
                </a:solidFill>
                <a:latin typeface="Consolas" panose="020B0609020204030204" pitchFamily="49" charset="0"/>
                <a:cs typeface="Consolas" panose="020B0609020204030204" pitchFamily="49" charset="0"/>
              </a:rPr>
              <a:t>The address of the parameter 'n' is      0x7fff725f073c</a:t>
            </a:r>
          </a:p>
          <a:p>
            <a:r>
              <a:rPr lang="en-CA" sz="1600" dirty="0">
                <a:solidFill>
                  <a:srgbClr val="0070C0"/>
                </a:solidFill>
                <a:latin typeface="Consolas" panose="020B0609020204030204" pitchFamily="49" charset="0"/>
                <a:cs typeface="Consolas" panose="020B0609020204030204" pitchFamily="49" charset="0"/>
              </a:rPr>
              <a:t>The address of the local variable 'a' is 0x7fff725f0798</a:t>
            </a:r>
          </a:p>
          <a:p>
            <a:r>
              <a:rPr lang="en-CA" sz="1600" dirty="0">
                <a:solidFill>
                  <a:srgbClr val="0070C0"/>
                </a:solidFill>
                <a:latin typeface="Consolas" panose="020B0609020204030204" pitchFamily="49" charset="0"/>
                <a:cs typeface="Consolas" panose="020B0609020204030204" pitchFamily="49" charset="0"/>
              </a:rPr>
              <a:t>The address of the local array 'b' is    0x7fff725f0740</a:t>
            </a:r>
          </a:p>
        </p:txBody>
      </p:sp>
      <p:sp>
        <p:nvSpPr>
          <p:cNvPr id="6" name="Rounded Rectangle 5"/>
          <p:cNvSpPr/>
          <p:nvPr/>
        </p:nvSpPr>
        <p:spPr>
          <a:xfrm>
            <a:off x="2062872" y="3174421"/>
            <a:ext cx="64807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932069" y="4425961"/>
            <a:ext cx="415795"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752537" y="3429000"/>
            <a:ext cx="91380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970623" y="4952319"/>
            <a:ext cx="415795"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1748822" y="3694730"/>
            <a:ext cx="1166993"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2966909" y="5461477"/>
            <a:ext cx="236939"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21716382"/>
      </p:ext>
    </p:extLst>
  </p:cSld>
  <p:clrMapOvr>
    <a:masterClrMapping/>
  </p:clrMapOvr>
  <mc:AlternateContent xmlns:mc="http://schemas.openxmlformats.org/markup-compatibility/2006">
    <mc:Choice xmlns:p14="http://schemas.microsoft.com/office/powerpoint/2010/main" Requires="p14">
      <p:transition spd="slow" p14:dur="2000" advTm="146769"/>
    </mc:Choice>
    <mc:Fallback>
      <p:transition spd="slow" advTm="146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3"/>
                </p:tgtEl>
              </p:cMediaNode>
            </p:audio>
          </p:childTnLst>
        </p:cTn>
      </p:par>
    </p:tnLst>
    <p:bldLst>
      <p:bldP spid="4" grpId="0"/>
      <p:bldP spid="6" grpId="0" animBg="1"/>
      <p:bldP spid="6" grpId="1" animBg="1"/>
      <p:bldP spid="7" grpId="0" animBg="1"/>
      <p:bldP spid="7" grpId="1" animBg="1"/>
      <p:bldP spid="8" grpId="0" animBg="1"/>
      <p:bldP spid="8" grpId="1" animBg="1"/>
      <p:bldP spid="9" grpId="0" animBg="1"/>
      <p:bldP spid="9" grpId="1" animBg="1"/>
      <p:bldP spid="11" grpId="0" animBg="1"/>
      <p:bldP spid="11" grpId="1" animBg="1"/>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Address of variables</a:t>
            </a:r>
            <a:endParaRPr lang="en-CA" dirty="0"/>
          </a:p>
        </p:txBody>
      </p:sp>
      <p:sp>
        <p:nvSpPr>
          <p:cNvPr id="3" name="Content Placeholder 2"/>
          <p:cNvSpPr>
            <a:spLocks noGrp="1"/>
          </p:cNvSpPr>
          <p:nvPr>
            <p:ph idx="1"/>
          </p:nvPr>
        </p:nvSpPr>
        <p:spPr>
          <a:xfrm>
            <a:off x="457200" y="1600200"/>
            <a:ext cx="8686800" cy="4525963"/>
          </a:xfrm>
        </p:spPr>
        <p:txBody>
          <a:bodyPr/>
          <a:lstStyle/>
          <a:p>
            <a:r>
              <a:rPr lang="en-CA" dirty="0" smtClean="0"/>
              <a:t>Similarly, we can assign these addresses to variables</a:t>
            </a:r>
          </a:p>
          <a:p>
            <a:pPr marL="800100" lvl="2" indent="0">
              <a:buNone/>
            </a:pPr>
            <a:r>
              <a:rPr lang="en-CA" sz="1600" dirty="0" smtClean="0">
                <a:latin typeface="Consolas" panose="020B0609020204030204" pitchFamily="49" charset="0"/>
                <a:cs typeface="Consolas" panose="020B0609020204030204" pitchFamily="49" charset="0"/>
              </a:rPr>
              <a:t>void f( int n );</a:t>
            </a:r>
          </a:p>
          <a:p>
            <a:pPr marL="800100" lvl="2" indent="0">
              <a:buNone/>
            </a:pP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void f( int n ) {</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double a;</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long b[10];</a:t>
            </a: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int    *</a:t>
            </a:r>
            <a:r>
              <a:rPr lang="en-CA" sz="1600" dirty="0" err="1" smtClean="0">
                <a:latin typeface="Consolas" panose="020B0609020204030204" pitchFamily="49" charset="0"/>
                <a:cs typeface="Consolas" panose="020B0609020204030204" pitchFamily="49" charset="0"/>
              </a:rPr>
              <a:t>p_n</a:t>
            </a:r>
            <a:r>
              <a:rPr lang="en-CA" sz="1600" dirty="0" smtClean="0">
                <a:latin typeface="Consolas" panose="020B0609020204030204" pitchFamily="49" charset="0"/>
                <a:cs typeface="Consolas" panose="020B0609020204030204" pitchFamily="49" charset="0"/>
              </a:rPr>
              <a:t>{ &amp;n };</a:t>
            </a:r>
            <a:endParaRPr lang="en-CA" sz="1600" dirty="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double </a:t>
            </a:r>
            <a:r>
              <a:rPr lang="en-CA" sz="1600" dirty="0">
                <a:latin typeface="Consolas" panose="020B0609020204030204" pitchFamily="49" charset="0"/>
                <a:cs typeface="Consolas" panose="020B0609020204030204" pitchFamily="49" charset="0"/>
              </a:rPr>
              <a:t>*</a:t>
            </a:r>
            <a:r>
              <a:rPr lang="en-CA" sz="1600" dirty="0" smtClean="0">
                <a:latin typeface="Consolas" panose="020B0609020204030204" pitchFamily="49" charset="0"/>
                <a:cs typeface="Consolas" panose="020B0609020204030204" pitchFamily="49" charset="0"/>
              </a:rPr>
              <a:t>p_a{ </a:t>
            </a:r>
            <a:r>
              <a:rPr lang="en-CA" sz="1600" dirty="0">
                <a:latin typeface="Consolas" panose="020B0609020204030204" pitchFamily="49" charset="0"/>
                <a:cs typeface="Consolas" panose="020B0609020204030204" pitchFamily="49" charset="0"/>
              </a:rPr>
              <a:t>&amp;a };</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long   *p_b{ </a:t>
            </a:r>
            <a:r>
              <a:rPr lang="en-CA" sz="1600" dirty="0" smtClean="0">
                <a:latin typeface="Consolas" panose="020B0609020204030204" pitchFamily="49" charset="0"/>
                <a:cs typeface="Consolas" panose="020B0609020204030204" pitchFamily="49" charset="0"/>
              </a:rPr>
              <a:t> b </a:t>
            </a:r>
            <a:r>
              <a:rPr lang="en-CA" sz="1600" dirty="0">
                <a:latin typeface="Consolas" panose="020B0609020204030204" pitchFamily="49" charset="0"/>
                <a:cs typeface="Consolas" panose="020B0609020204030204" pitchFamily="49" charset="0"/>
              </a:rPr>
              <a:t>};</a:t>
            </a: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std::cout &lt;&lt; </a:t>
            </a:r>
            <a:r>
              <a:rPr lang="en-CA" sz="1600" dirty="0" err="1" smtClean="0">
                <a:latin typeface="Consolas" panose="020B0609020204030204" pitchFamily="49" charset="0"/>
                <a:cs typeface="Consolas" panose="020B0609020204030204" pitchFamily="49" charset="0"/>
              </a:rPr>
              <a:t>p_n</a:t>
            </a:r>
            <a:r>
              <a:rPr lang="en-CA" sz="1600" dirty="0" smtClean="0">
                <a:latin typeface="Consolas" panose="020B0609020204030204" pitchFamily="49" charset="0"/>
                <a:cs typeface="Consolas" panose="020B0609020204030204" pitchFamily="49" charset="0"/>
              </a:rPr>
              <a:t> &lt;&lt; std::</a:t>
            </a:r>
            <a:r>
              <a:rPr lang="en-CA" sz="1600" dirty="0" err="1" smtClean="0">
                <a:latin typeface="Consolas" panose="020B0609020204030204" pitchFamily="49" charset="0"/>
                <a:cs typeface="Consolas" panose="020B0609020204030204" pitchFamily="49" charset="0"/>
              </a:rPr>
              <a:t>endl</a:t>
            </a:r>
            <a:r>
              <a:rPr lang="en-CA" sz="1600" dirty="0" smtClean="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std</a:t>
            </a:r>
            <a:r>
              <a:rPr lang="en-CA" sz="1600" dirty="0">
                <a:latin typeface="Consolas" panose="020B0609020204030204" pitchFamily="49" charset="0"/>
                <a:cs typeface="Consolas" panose="020B0609020204030204" pitchFamily="49" charset="0"/>
              </a:rPr>
              <a:t>::</a:t>
            </a:r>
            <a:r>
              <a:rPr lang="en-CA" sz="1600" dirty="0" err="1">
                <a:latin typeface="Consolas" panose="020B0609020204030204" pitchFamily="49" charset="0"/>
                <a:cs typeface="Consolas" panose="020B0609020204030204" pitchFamily="49" charset="0"/>
              </a:rPr>
              <a:t>cout</a:t>
            </a:r>
            <a:r>
              <a:rPr lang="en-CA" sz="1600" dirty="0">
                <a:latin typeface="Consolas" panose="020B0609020204030204" pitchFamily="49" charset="0"/>
                <a:cs typeface="Consolas" panose="020B0609020204030204" pitchFamily="49" charset="0"/>
              </a:rPr>
              <a:t> &lt;&lt; </a:t>
            </a:r>
            <a:r>
              <a:rPr lang="en-CA" sz="1600" dirty="0" smtClean="0">
                <a:latin typeface="Consolas" panose="020B0609020204030204" pitchFamily="49" charset="0"/>
                <a:cs typeface="Consolas" panose="020B0609020204030204" pitchFamily="49" charset="0"/>
              </a:rPr>
              <a:t>p_a &lt;&lt; std::</a:t>
            </a:r>
            <a:r>
              <a:rPr lang="en-CA" sz="1600" dirty="0" err="1" smtClean="0">
                <a:latin typeface="Consolas" panose="020B0609020204030204" pitchFamily="49" charset="0"/>
                <a:cs typeface="Consolas" panose="020B0609020204030204" pitchFamily="49" charset="0"/>
              </a:rPr>
              <a:t>endl</a:t>
            </a:r>
            <a:r>
              <a:rPr lang="en-CA" sz="1600" dirty="0" smtClean="0">
                <a:latin typeface="Consolas" panose="020B0609020204030204" pitchFamily="49" charset="0"/>
                <a:cs typeface="Consolas" panose="020B0609020204030204" pitchFamily="49" charset="0"/>
              </a:rPr>
              <a:t>;</a:t>
            </a: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std</a:t>
            </a:r>
            <a:r>
              <a:rPr lang="en-CA" sz="1600" dirty="0">
                <a:latin typeface="Consolas" panose="020B0609020204030204" pitchFamily="49" charset="0"/>
                <a:cs typeface="Consolas" panose="020B0609020204030204" pitchFamily="49" charset="0"/>
              </a:rPr>
              <a:t>::</a:t>
            </a:r>
            <a:r>
              <a:rPr lang="en-CA" sz="1600" dirty="0" err="1">
                <a:latin typeface="Consolas" panose="020B0609020204030204" pitchFamily="49" charset="0"/>
                <a:cs typeface="Consolas" panose="020B0609020204030204" pitchFamily="49" charset="0"/>
              </a:rPr>
              <a:t>cout</a:t>
            </a:r>
            <a:r>
              <a:rPr lang="en-CA" sz="1600" dirty="0">
                <a:latin typeface="Consolas" panose="020B0609020204030204" pitchFamily="49" charset="0"/>
                <a:cs typeface="Consolas" panose="020B0609020204030204" pitchFamily="49" charset="0"/>
              </a:rPr>
              <a:t> &lt;&lt; </a:t>
            </a:r>
            <a:r>
              <a:rPr lang="en-CA" sz="1600" dirty="0" smtClean="0">
                <a:latin typeface="Consolas" panose="020B0609020204030204" pitchFamily="49" charset="0"/>
                <a:cs typeface="Consolas" panose="020B0609020204030204" pitchFamily="49" charset="0"/>
              </a:rPr>
              <a:t>p_b &lt;&lt; std::endl;</a:t>
            </a: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a:t>
            </a:r>
          </a:p>
          <a:p>
            <a:pPr marL="800100" lvl="2" indent="0">
              <a:buNone/>
            </a:pPr>
            <a:endParaRPr lang="en-CA" dirty="0" smtClean="0">
              <a:latin typeface="Consolas" panose="020B0609020204030204" pitchFamily="49" charset="0"/>
              <a:cs typeface="Consolas" panose="020B0609020204030204" pitchFamily="49" charset="0"/>
            </a:endParaRPr>
          </a:p>
        </p:txBody>
      </p:sp>
      <p:sp>
        <p:nvSpPr>
          <p:cNvPr id="5" name="Rectangle 4"/>
          <p:cNvSpPr/>
          <p:nvPr/>
        </p:nvSpPr>
        <p:spPr>
          <a:xfrm>
            <a:off x="5580112" y="3645024"/>
            <a:ext cx="3024336" cy="1323439"/>
          </a:xfrm>
          <a:prstGeom prst="rect">
            <a:avLst/>
          </a:prstGeom>
        </p:spPr>
        <p:txBody>
          <a:bodyPr wrap="square">
            <a:spAutoFit/>
          </a:bodyPr>
          <a:lstStyle/>
          <a:p>
            <a:r>
              <a:rPr lang="en-CA" sz="2000" dirty="0" smtClean="0">
                <a:solidFill>
                  <a:srgbClr val="0070C0"/>
                </a:solidFill>
                <a:latin typeface="Georgia" panose="02040502050405020303" pitchFamily="18" charset="0"/>
                <a:cs typeface="Consolas" panose="020B0609020204030204" pitchFamily="49" charset="0"/>
              </a:rPr>
              <a:t>Output:</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0x7fff725f073c</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0x7fff725f0798</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0x7fff725f0740</a:t>
            </a:r>
            <a:endParaRPr lang="en-CA" sz="2000" dirty="0">
              <a:solidFill>
                <a:srgbClr val="0070C0"/>
              </a:solidFill>
              <a:latin typeface="Consolas" panose="020B0609020204030204" pitchFamily="49" charset="0"/>
              <a:cs typeface="Consolas" panose="020B0609020204030204" pitchFamily="49" charset="0"/>
            </a:endParaRPr>
          </a:p>
        </p:txBody>
      </p:sp>
      <p:sp>
        <p:nvSpPr>
          <p:cNvPr id="6" name="Rounded Rectangle 5"/>
          <p:cNvSpPr/>
          <p:nvPr/>
        </p:nvSpPr>
        <p:spPr>
          <a:xfrm>
            <a:off x="1763688" y="3739334"/>
            <a:ext cx="127989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3159244" y="4930017"/>
            <a:ext cx="50405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69279068"/>
      </p:ext>
    </p:extLst>
  </p:cSld>
  <p:clrMapOvr>
    <a:masterClrMapping/>
  </p:clrMapOvr>
  <mc:AlternateContent xmlns:mc="http://schemas.openxmlformats.org/markup-compatibility/2006">
    <mc:Choice xmlns:p14="http://schemas.microsoft.com/office/powerpoint/2010/main" Requires="p14">
      <p:transition spd="slow" p14:dur="2000" advTm="72655"/>
    </mc:Choice>
    <mc:Fallback>
      <p:transition spd="slow" advTm="7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bldLst>
      <p:bldP spid="5" grpId="0"/>
      <p:bldP spid="6" grpId="0" animBg="1"/>
      <p:bldP spid="6" grpId="1" animBg="1"/>
      <p:bldP spid="7" grpId="0" animBg="1"/>
      <p:bldP spid="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19.1|6.9|7.9|22.5|15.4|22.9"/>
</p:tagLst>
</file>

<file path=ppt/tags/tag10.xml><?xml version="1.0" encoding="utf-8"?>
<p:tagLst xmlns:a="http://schemas.openxmlformats.org/drawingml/2006/main" xmlns:r="http://schemas.openxmlformats.org/officeDocument/2006/relationships" xmlns:p="http://schemas.openxmlformats.org/presentationml/2006/main">
  <p:tag name="TIMING" val="|20.1|17.6|6.5|10.9|6.7|11|28.3|44.4|14.7|25.3|6.8"/>
</p:tagLst>
</file>

<file path=ppt/tags/tag11.xml><?xml version="1.0" encoding="utf-8"?>
<p:tagLst xmlns:a="http://schemas.openxmlformats.org/drawingml/2006/main" xmlns:r="http://schemas.openxmlformats.org/officeDocument/2006/relationships" xmlns:p="http://schemas.openxmlformats.org/presentationml/2006/main">
  <p:tag name="TIMING" val="|27.7|5.6|6.6|7.2"/>
</p:tagLst>
</file>

<file path=ppt/tags/tag12.xml><?xml version="1.0" encoding="utf-8"?>
<p:tagLst xmlns:a="http://schemas.openxmlformats.org/drawingml/2006/main" xmlns:r="http://schemas.openxmlformats.org/officeDocument/2006/relationships" xmlns:p="http://schemas.openxmlformats.org/presentationml/2006/main">
  <p:tag name="TIMING" val="|17.8|27.2|13.5|15.3|2.3"/>
</p:tagLst>
</file>

<file path=ppt/tags/tag13.xml><?xml version="1.0" encoding="utf-8"?>
<p:tagLst xmlns:a="http://schemas.openxmlformats.org/drawingml/2006/main" xmlns:r="http://schemas.openxmlformats.org/officeDocument/2006/relationships" xmlns:p="http://schemas.openxmlformats.org/presentationml/2006/main">
  <p:tag name="TIMING" val="|31.4|26.6"/>
</p:tagLst>
</file>

<file path=ppt/tags/tag14.xml><?xml version="1.0" encoding="utf-8"?>
<p:tagLst xmlns:a="http://schemas.openxmlformats.org/drawingml/2006/main" xmlns:r="http://schemas.openxmlformats.org/officeDocument/2006/relationships" xmlns:p="http://schemas.openxmlformats.org/presentationml/2006/main">
  <p:tag name="TIMING" val="|38|18.7"/>
</p:tagLst>
</file>

<file path=ppt/tags/tag2.xml><?xml version="1.0" encoding="utf-8"?>
<p:tagLst xmlns:a="http://schemas.openxmlformats.org/drawingml/2006/main" xmlns:r="http://schemas.openxmlformats.org/officeDocument/2006/relationships" xmlns:p="http://schemas.openxmlformats.org/presentationml/2006/main">
  <p:tag name="TIMING" val="|39.6|8.1|5.6|6.6"/>
</p:tagLst>
</file>

<file path=ppt/tags/tag3.xml><?xml version="1.0" encoding="utf-8"?>
<p:tagLst xmlns:a="http://schemas.openxmlformats.org/drawingml/2006/main" xmlns:r="http://schemas.openxmlformats.org/officeDocument/2006/relationships" xmlns:p="http://schemas.openxmlformats.org/presentationml/2006/main">
  <p:tag name="TIMING" val="|12.7|23.7|16.5"/>
</p:tagLst>
</file>

<file path=ppt/tags/tag4.xml><?xml version="1.0" encoding="utf-8"?>
<p:tagLst xmlns:a="http://schemas.openxmlformats.org/drawingml/2006/main" xmlns:r="http://schemas.openxmlformats.org/officeDocument/2006/relationships" xmlns:p="http://schemas.openxmlformats.org/presentationml/2006/main">
  <p:tag name="TIMING" val="|12.2|2.8"/>
</p:tagLst>
</file>

<file path=ppt/tags/tag5.xml><?xml version="1.0" encoding="utf-8"?>
<p:tagLst xmlns:a="http://schemas.openxmlformats.org/drawingml/2006/main" xmlns:r="http://schemas.openxmlformats.org/officeDocument/2006/relationships" xmlns:p="http://schemas.openxmlformats.org/presentationml/2006/main">
  <p:tag name="TIMING" val="|4.4|17.5|6.7|5.7|2.9|3.4|30.7"/>
</p:tagLst>
</file>

<file path=ppt/tags/tag6.xml><?xml version="1.0" encoding="utf-8"?>
<p:tagLst xmlns:a="http://schemas.openxmlformats.org/drawingml/2006/main" xmlns:r="http://schemas.openxmlformats.org/officeDocument/2006/relationships" xmlns:p="http://schemas.openxmlformats.org/presentationml/2006/main">
  <p:tag name="TIMING" val="|16.1|22.5|14.7|29.1|1.2|22.1|0.3|13.9|4.7"/>
</p:tagLst>
</file>

<file path=ppt/tags/tag7.xml><?xml version="1.0" encoding="utf-8"?>
<p:tagLst xmlns:a="http://schemas.openxmlformats.org/drawingml/2006/main" xmlns:r="http://schemas.openxmlformats.org/officeDocument/2006/relationships" xmlns:p="http://schemas.openxmlformats.org/presentationml/2006/main">
  <p:tag name="TIMING" val="|9.4|23.3|20.5"/>
</p:tagLst>
</file>

<file path=ppt/tags/tag8.xml><?xml version="1.0" encoding="utf-8"?>
<p:tagLst xmlns:a="http://schemas.openxmlformats.org/drawingml/2006/main" xmlns:r="http://schemas.openxmlformats.org/officeDocument/2006/relationships" xmlns:p="http://schemas.openxmlformats.org/presentationml/2006/main">
  <p:tag name="TIMING" val="|10.6|14.5|5.7|16.6|19.3|16.8"/>
</p:tagLst>
</file>

<file path=ppt/tags/tag9.xml><?xml version="1.0" encoding="utf-8"?>
<p:tagLst xmlns:a="http://schemas.openxmlformats.org/drawingml/2006/main" xmlns:r="http://schemas.openxmlformats.org/officeDocument/2006/relationships" xmlns:p="http://schemas.openxmlformats.org/presentationml/2006/main">
  <p:tag name="TIMING" val="|20.5|18.4|9.3|14.5|5.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69760</TotalTime>
  <Words>1176</Words>
  <Application>Microsoft Office PowerPoint</Application>
  <PresentationFormat>On-screen Show (4:3)</PresentationFormat>
  <Paragraphs>227</Paragraphs>
  <Slides>20</Slides>
  <Notes>0</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Custom Design</vt:lpstr>
      <vt:lpstr>Addresses and pointers</vt:lpstr>
      <vt:lpstr>Outline</vt:lpstr>
      <vt:lpstr>Addresses</vt:lpstr>
      <vt:lpstr>Addresses</vt:lpstr>
      <vt:lpstr>Addresses</vt:lpstr>
      <vt:lpstr>Addresses</vt:lpstr>
      <vt:lpstr>Addresses</vt:lpstr>
      <vt:lpstr>Address of variables</vt:lpstr>
      <vt:lpstr>Address of variables</vt:lpstr>
      <vt:lpstr>Pointers</vt:lpstr>
      <vt:lpstr>Size of a pointer</vt:lpstr>
      <vt:lpstr>How do we access what is at that address?</vt:lpstr>
      <vt:lpstr>Why pointers?</vt:lpstr>
      <vt:lpstr>Making sense of C++ declarations</vt:lpstr>
      <vt:lpstr>Capacity of an array?</vt:lpstr>
      <vt:lpstr>Capacity of an array?</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1300</cp:revision>
  <dcterms:created xsi:type="dcterms:W3CDTF">2009-09-11T23:00:44Z</dcterms:created>
  <dcterms:modified xsi:type="dcterms:W3CDTF">2020-09-30T23:25:18Z</dcterms:modified>
</cp:coreProperties>
</file>